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86" r:id="rId8"/>
    <p:sldId id="262" r:id="rId9"/>
    <p:sldId id="287" r:id="rId10"/>
    <p:sldId id="263" r:id="rId11"/>
    <p:sldId id="264" r:id="rId12"/>
    <p:sldId id="265" r:id="rId13"/>
    <p:sldId id="266" r:id="rId14"/>
    <p:sldId id="267" r:id="rId15"/>
    <p:sldId id="268" r:id="rId16"/>
    <p:sldId id="284" r:id="rId17"/>
    <p:sldId id="285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x="12192000" cy="6858000"/>
  <p:notesSz cx="12192000" cy="6858000"/>
  <p:defaultTextStyle>
    <a:defPPr>
      <a:defRPr lang="en-US"/>
    </a:defPPr>
    <a:lvl1pPr marL="0" algn="l" defTabSz="4572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3" d="100"/>
          <a:sy n="83" d="100"/>
        </p:scale>
        <p:origin x="-629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2F192B-F770-414A-9C54-19D0F494F4A4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7D8E57-94DD-4756-B711-DE300D560C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316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7D8E57-94DD-4756-B711-DE300D560C10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771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684212" y="685800"/>
            <a:ext cx="8001001" cy="29718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684212" y="3843868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‹#›</a:t>
            </a:fld>
            <a:endParaRPr lang="en-US"/>
          </a:p>
        </p:txBody>
      </p:sp>
      <p:cxnSp>
        <p:nvCxnSpPr>
          <p:cNvPr id="16" name="Straight Connector 15"/>
          <p:cNvCxnSpPr>
            <a:cxnSpLocks/>
          </p:cNvCxnSpPr>
          <p:nvPr/>
        </p:nvCxnSpPr>
        <p:spPr bwMode="auto">
          <a:xfrm flipH="1">
            <a:off x="8228013" y="8468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 bwMode="auto">
          <a:xfrm flipH="1">
            <a:off x="6108171" y="91545"/>
            <a:ext cx="6080654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cxnSpLocks/>
          </p:cNvCxnSpPr>
          <p:nvPr/>
        </p:nvCxnSpPr>
        <p:spPr bwMode="auto">
          <a:xfrm flipH="1">
            <a:off x="7235825" y="228600"/>
            <a:ext cx="4953001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cxnSpLocks/>
          </p:cNvCxnSpPr>
          <p:nvPr/>
        </p:nvCxnSpPr>
        <p:spPr bwMode="auto">
          <a:xfrm flipH="1">
            <a:off x="7335837" y="32279"/>
            <a:ext cx="4852988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cxnSpLocks/>
          </p:cNvCxnSpPr>
          <p:nvPr/>
        </p:nvCxnSpPr>
        <p:spPr bwMode="auto"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 anchor="ctr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84212" y="2006600"/>
            <a:ext cx="8534402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684213" y="685801"/>
            <a:ext cx="4937655" cy="3615267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5808133" y="685801"/>
            <a:ext cx="4934478" cy="3615266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72081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84213" y="1270529"/>
            <a:ext cx="4937655" cy="3030538"/>
          </a:xfrm>
        </p:spPr>
        <p:txBody>
          <a:bodyPr anchor="t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079067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5806546" y="1262062"/>
            <a:ext cx="4929188" cy="3030538"/>
          </a:xfrm>
        </p:spPr>
        <p:txBody>
          <a:bodyPr anchor="t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10/2/2023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10/2/2023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10/2/2023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684211" y="685800"/>
            <a:ext cx="5943601" cy="5308600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6" indent="0">
              <a:buNone/>
              <a:defRPr sz="1200"/>
            </a:lvl2pPr>
            <a:lvl3pPr marL="914411" indent="0">
              <a:buNone/>
              <a:defRPr sz="1000"/>
            </a:lvl3pPr>
            <a:lvl4pPr marL="1371617" indent="0">
              <a:buNone/>
              <a:defRPr sz="900"/>
            </a:lvl4pPr>
            <a:lvl5pPr marL="1828823" indent="0">
              <a:buNone/>
              <a:defRPr sz="900"/>
            </a:lvl5pPr>
            <a:lvl6pPr marL="2286029" indent="0">
              <a:buNone/>
              <a:defRPr sz="900"/>
            </a:lvl6pPr>
            <a:lvl7pPr marL="2743234" indent="0">
              <a:buNone/>
              <a:defRPr sz="900"/>
            </a:lvl7pPr>
            <a:lvl8pPr marL="3200440" indent="0">
              <a:buNone/>
              <a:defRPr sz="900"/>
            </a:lvl8pPr>
            <a:lvl9pPr marL="3657646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4722812" y="1447800"/>
            <a:ext cx="6019801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6" indent="0">
              <a:buNone/>
              <a:defRPr sz="1600"/>
            </a:lvl2pPr>
            <a:lvl3pPr marL="914411" indent="0">
              <a:buNone/>
              <a:defRPr sz="1600"/>
            </a:lvl3pPr>
            <a:lvl4pPr marL="1371617" indent="0">
              <a:buNone/>
              <a:defRPr sz="1600"/>
            </a:lvl4pPr>
            <a:lvl5pPr marL="1828823" indent="0">
              <a:buNone/>
              <a:defRPr sz="1600"/>
            </a:lvl5pPr>
            <a:lvl6pPr marL="2286029" indent="0">
              <a:buNone/>
              <a:defRPr sz="1600"/>
            </a:lvl6pPr>
            <a:lvl7pPr marL="2743234" indent="0">
              <a:buNone/>
              <a:defRPr sz="1600"/>
            </a:lvl7pPr>
            <a:lvl8pPr marL="3200440" indent="0">
              <a:buNone/>
              <a:defRPr sz="1600"/>
            </a:lvl8pPr>
            <a:lvl9pPr marL="3657646" indent="0">
              <a:buNone/>
              <a:defRPr sz="16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4722814" y="2777067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6" indent="0">
              <a:buNone/>
              <a:defRPr sz="1200"/>
            </a:lvl2pPr>
            <a:lvl3pPr marL="914411" indent="0">
              <a:buNone/>
              <a:defRPr sz="1000"/>
            </a:lvl3pPr>
            <a:lvl4pPr marL="1371617" indent="0">
              <a:buNone/>
              <a:defRPr sz="900"/>
            </a:lvl4pPr>
            <a:lvl5pPr marL="1828823" indent="0">
              <a:buNone/>
              <a:defRPr sz="900"/>
            </a:lvl5pPr>
            <a:lvl6pPr marL="2286029" indent="0">
              <a:buNone/>
              <a:defRPr sz="900"/>
            </a:lvl6pPr>
            <a:lvl7pPr marL="2743234" indent="0">
              <a:buNone/>
              <a:defRPr sz="900"/>
            </a:lvl7pPr>
            <a:lvl8pPr marL="3200440" indent="0">
              <a:buNone/>
              <a:defRPr sz="900"/>
            </a:lvl8pPr>
            <a:lvl9pPr marL="3657646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Панорамная фотография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 bwMode="auto">
          <a:xfrm>
            <a:off x="685799" y="533400"/>
            <a:ext cx="10818811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6" indent="0">
              <a:buNone/>
              <a:defRPr sz="1600"/>
            </a:lvl2pPr>
            <a:lvl3pPr marL="914411" indent="0">
              <a:buNone/>
              <a:defRPr sz="1600"/>
            </a:lvl3pPr>
            <a:lvl4pPr marL="1371617" indent="0">
              <a:buNone/>
              <a:defRPr sz="1600"/>
            </a:lvl4pPr>
            <a:lvl5pPr marL="1828823" indent="0">
              <a:buNone/>
              <a:defRPr sz="1600"/>
            </a:lvl5pPr>
            <a:lvl6pPr marL="2286029" indent="0">
              <a:buNone/>
              <a:defRPr sz="1600"/>
            </a:lvl6pPr>
            <a:lvl7pPr marL="2743234" indent="0">
              <a:buNone/>
              <a:defRPr sz="1600"/>
            </a:lvl7pPr>
            <a:lvl8pPr marL="3200440" indent="0">
              <a:buNone/>
              <a:defRPr sz="1600"/>
            </a:lvl8pPr>
            <a:lvl9pPr marL="3657646" indent="0">
              <a:buNone/>
              <a:defRPr sz="16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 bwMode="auto"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6" indent="0">
              <a:buFontTx/>
              <a:buNone/>
              <a:defRPr/>
            </a:lvl2pPr>
            <a:lvl3pPr marL="914411" indent="0">
              <a:buFontTx/>
              <a:buNone/>
              <a:defRPr/>
            </a:lvl3pPr>
            <a:lvl4pPr marL="1371617" indent="0">
              <a:buFontTx/>
              <a:buNone/>
              <a:defRPr/>
            </a:lvl4pPr>
            <a:lvl5pPr marL="1828823" indent="0">
              <a:buFontTx/>
              <a:buNone/>
              <a:defRPr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10/2/2023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и подпись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Цитата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141412" y="685800"/>
            <a:ext cx="9144002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 bwMode="auto"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6" indent="0">
              <a:buFontTx/>
              <a:buNone/>
              <a:defRPr/>
            </a:lvl2pPr>
            <a:lvl3pPr marL="914411" indent="0">
              <a:buFontTx/>
              <a:buNone/>
              <a:defRPr/>
            </a:lvl3pPr>
            <a:lvl4pPr marL="1371617" indent="0">
              <a:buFontTx/>
              <a:buNone/>
              <a:defRPr/>
            </a:lvl4pPr>
            <a:lvl5pPr marL="1828823" indent="0">
              <a:buFontTx/>
              <a:buNone/>
              <a:defRPr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4213" y="4301068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 bwMode="auto">
          <a:xfrm>
            <a:off x="531812" y="812222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defRPr/>
            </a:pPr>
            <a:r>
              <a:rPr lang="en-US" sz="8000">
                <a:solidFill>
                  <a:schemeClr val="tx1"/>
                </a:solidFill>
              </a:rPr>
              <a:t>“</a:t>
            </a:r>
            <a:endParaRPr/>
          </a:p>
        </p:txBody>
      </p:sp>
      <p:sp>
        <p:nvSpPr>
          <p:cNvPr id="15" name="TextBox 14"/>
          <p:cNvSpPr txBox="1"/>
          <p:nvPr/>
        </p:nvSpPr>
        <p:spPr bwMode="auto">
          <a:xfrm>
            <a:off x="10285412" y="2768601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defRPr/>
            </a:pPr>
            <a:r>
              <a:rPr lang="en-US" sz="8000">
                <a:solidFill>
                  <a:schemeClr val="tx1"/>
                </a:solidFill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Карточка имен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4212" y="5132981"/>
            <a:ext cx="8535989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Цитата карточки имен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 bwMode="auto">
          <a:xfrm>
            <a:off x="684212" y="3928534"/>
            <a:ext cx="8534402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>
                <a:ln w="3175" cmpd="sng">
                  <a:noFill/>
                </a:ln>
                <a:solidFill>
                  <a:schemeClr val="tx1"/>
                </a:solidFill>
              </a:defRPr>
            </a:lvl1pPr>
          </a:lstStyle>
          <a:p>
            <a:pPr marL="0" lvl="0">
              <a:spcBef>
                <a:spcPts val="0"/>
              </a:spcBef>
              <a:buNone/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4212" y="4978400"/>
            <a:ext cx="8534402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 bwMode="auto">
          <a:xfrm>
            <a:off x="531812" y="812222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defRPr/>
            </a:pPr>
            <a:r>
              <a:rPr lang="en-US" sz="8000">
                <a:solidFill>
                  <a:schemeClr val="tx1"/>
                </a:solidFill>
              </a:rPr>
              <a:t>“</a:t>
            </a:r>
            <a:endParaRPr/>
          </a:p>
        </p:txBody>
      </p:sp>
      <p:sp>
        <p:nvSpPr>
          <p:cNvPr id="12" name="TextBox 11"/>
          <p:cNvSpPr txBox="1"/>
          <p:nvPr/>
        </p:nvSpPr>
        <p:spPr bwMode="auto">
          <a:xfrm>
            <a:off x="10285412" y="2768601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defRPr/>
            </a:pPr>
            <a:r>
              <a:rPr lang="en-US" sz="8000">
                <a:solidFill>
                  <a:schemeClr val="tx1"/>
                </a:solidFill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Истина или ложь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/>
            </a:lvl1pPr>
          </a:lstStyle>
          <a:p>
            <a:pPr marL="0"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 bwMode="auto">
          <a:xfrm>
            <a:off x="684212" y="3928535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>
                <a:ln w="3175" cmpd="sng">
                  <a:noFill/>
                </a:ln>
                <a:solidFill>
                  <a:schemeClr val="tx1"/>
                </a:solidFill>
              </a:defRPr>
            </a:lvl1pPr>
          </a:lstStyle>
          <a:p>
            <a:pPr marL="0" lvl="0">
              <a:spcBef>
                <a:spcPts val="0"/>
              </a:spcBef>
              <a:buNone/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4212" y="4766732"/>
            <a:ext cx="8534402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 anchor="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685212" y="685800"/>
            <a:ext cx="2057401" cy="4572000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685801" y="685800"/>
            <a:ext cx="7823200" cy="5308600"/>
          </a:xfrm>
        </p:spPr>
        <p:txBody>
          <a:bodyPr vert="eaVert" anchor="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 bwMode="auto">
          <a:xfrm>
            <a:off x="9206970" y="2963334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>
              <a:cxnSpLocks/>
            </p:cNvCxnSpPr>
            <p:nvPr/>
          </p:nvCxnSpPr>
          <p:spPr bwMode="auto"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cxnSpLocks/>
            </p:cNvCxnSpPr>
            <p:nvPr/>
          </p:nvCxnSpPr>
          <p:spPr bwMode="auto"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cxnSpLocks/>
            </p:cNvCxnSpPr>
            <p:nvPr/>
          </p:nvCxnSpPr>
          <p:spPr bwMode="auto">
            <a:xfrm flipH="1">
              <a:off x="10292292" y="3285067"/>
              <a:ext cx="1896534" cy="189653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cxnSpLocks/>
            </p:cNvCxnSpPr>
            <p:nvPr/>
          </p:nvCxnSpPr>
          <p:spPr bwMode="auto"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cxnSpLocks/>
            </p:cNvCxnSpPr>
            <p:nvPr/>
          </p:nvCxnSpPr>
          <p:spPr bwMode="auto"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4212" y="685801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9904413" y="6172201"/>
            <a:ext cx="1600201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61BEF0D-F0BB-DE4B-95CE-6DB70DBA9567}" type="datetimeFigureOut">
              <a:rPr lang="en-US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684212" y="6172201"/>
            <a:ext cx="7543801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10363201" y="5578476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57F1E4F-1CFF-5643-939E-217C01CDF565}" type="slidenum">
              <a:rPr lang="en-US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457206">
        <a:spcBef>
          <a:spcPts val="0"/>
        </a:spcBef>
        <a:buNone/>
        <a:defRPr sz="3600" cap="all">
          <a:ln w="3175" cmpd="sng">
            <a:noFill/>
          </a:ln>
          <a:solidFill>
            <a:schemeClr val="tx1"/>
          </a:solidFill>
          <a:latin typeface="+mj-lt"/>
          <a:ea typeface="+mj-ea"/>
          <a:cs typeface="+mj-cs"/>
        </a:defRPr>
      </a:lvl1pPr>
      <a:lvl2pPr>
        <a:defRPr>
          <a:solidFill>
            <a:schemeClr val="tx2"/>
          </a:solidFill>
        </a:defRPr>
      </a:lvl2pPr>
      <a:lvl3pPr>
        <a:defRPr>
          <a:solidFill>
            <a:schemeClr val="tx2"/>
          </a:solidFill>
        </a:defRPr>
      </a:lvl3pPr>
      <a:lvl4pPr>
        <a:defRPr>
          <a:solidFill>
            <a:schemeClr val="tx2"/>
          </a:solidFill>
        </a:defRPr>
      </a:lvl4pPr>
      <a:lvl5pPr>
        <a:defRPr>
          <a:solidFill>
            <a:schemeClr val="tx2"/>
          </a:solidFill>
        </a:defRPr>
      </a:lvl5pPr>
      <a:lvl6pPr>
        <a:defRPr>
          <a:solidFill>
            <a:schemeClr val="tx2"/>
          </a:solidFill>
        </a:defRPr>
      </a:lvl6pPr>
      <a:lvl7pPr>
        <a:defRPr>
          <a:solidFill>
            <a:schemeClr val="tx2"/>
          </a:solidFill>
        </a:defRPr>
      </a:lvl7pPr>
      <a:lvl8pPr>
        <a:defRPr>
          <a:solidFill>
            <a:schemeClr val="tx2"/>
          </a:solidFill>
        </a:defRPr>
      </a:lvl8pPr>
      <a:lvl9pPr>
        <a:defRPr>
          <a:solidFill>
            <a:schemeClr val="tx2"/>
          </a:solidFill>
        </a:defRPr>
      </a:lvl9pPr>
    </p:titleStyle>
    <p:bodyStyle>
      <a:lvl1pPr marL="285753" indent="-285753" algn="l" defTabSz="457206">
        <a:spcBef>
          <a:spcPts val="0"/>
        </a:spcBef>
        <a:spcAft>
          <a:spcPts val="600"/>
        </a:spcAft>
        <a:buClr>
          <a:schemeClr val="tx1"/>
        </a:buClr>
        <a:buSzPct val="80000"/>
        <a:buFont typeface="Wingdings 3"/>
        <a:buChar char=""/>
        <a:defRPr sz="2000" cap="none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1pPr>
      <a:lvl2pPr marL="742960" indent="-285753" algn="l" defTabSz="457206">
        <a:spcBef>
          <a:spcPts val="0"/>
        </a:spcBef>
        <a:spcAft>
          <a:spcPts val="600"/>
        </a:spcAft>
        <a:buClr>
          <a:schemeClr val="tx1"/>
        </a:buClr>
        <a:buSzPct val="80000"/>
        <a:buFont typeface="Wingdings 3"/>
        <a:buChar char=""/>
        <a:defRPr sz="1800" cap="none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2pPr>
      <a:lvl3pPr marL="1200165" indent="-285753" algn="l" defTabSz="457206">
        <a:spcBef>
          <a:spcPts val="0"/>
        </a:spcBef>
        <a:spcAft>
          <a:spcPts val="600"/>
        </a:spcAft>
        <a:buClr>
          <a:schemeClr val="tx1"/>
        </a:buClr>
        <a:buSzPct val="80000"/>
        <a:buFont typeface="Wingdings 3"/>
        <a:buChar char=""/>
        <a:defRPr sz="1600" cap="none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3pPr>
      <a:lvl4pPr marL="1543069" indent="-171452" algn="l" defTabSz="457206">
        <a:spcBef>
          <a:spcPts val="0"/>
        </a:spcBef>
        <a:spcAft>
          <a:spcPts val="600"/>
        </a:spcAft>
        <a:buClr>
          <a:schemeClr val="tx1"/>
        </a:buClr>
        <a:buSzPct val="80000"/>
        <a:buFont typeface="Wingdings 3"/>
        <a:buChar char=""/>
        <a:defRPr sz="1400" cap="none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4pPr>
      <a:lvl5pPr marL="2000275" indent="-171452" algn="l" defTabSz="457206">
        <a:spcBef>
          <a:spcPts val="0"/>
        </a:spcBef>
        <a:spcAft>
          <a:spcPts val="600"/>
        </a:spcAft>
        <a:buClr>
          <a:schemeClr val="tx1"/>
        </a:buClr>
        <a:buSzPct val="80000"/>
        <a:buFont typeface="Wingdings 3"/>
        <a:buChar char=""/>
        <a:defRPr sz="1400" cap="none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5pPr>
      <a:lvl6pPr marL="2514632" indent="-228603" algn="l" defTabSz="457206">
        <a:spcBef>
          <a:spcPts val="0"/>
        </a:spcBef>
        <a:spcAft>
          <a:spcPts val="600"/>
        </a:spcAft>
        <a:buClr>
          <a:schemeClr val="tx1"/>
        </a:buClr>
        <a:buSzPct val="80000"/>
        <a:buFont typeface="Wingdings 3"/>
        <a:buChar char=""/>
        <a:defRPr sz="1400" cap="none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6pPr>
      <a:lvl7pPr marL="2971837" indent="-228603" algn="l" defTabSz="457206">
        <a:spcBef>
          <a:spcPts val="0"/>
        </a:spcBef>
        <a:spcAft>
          <a:spcPts val="600"/>
        </a:spcAft>
        <a:buClr>
          <a:schemeClr val="tx1"/>
        </a:buClr>
        <a:buSzPct val="80000"/>
        <a:buFont typeface="Wingdings 3"/>
        <a:buChar char=""/>
        <a:defRPr sz="1400" cap="none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7pPr>
      <a:lvl8pPr marL="3429043" indent="-228603" algn="l" defTabSz="457206">
        <a:spcBef>
          <a:spcPts val="0"/>
        </a:spcBef>
        <a:spcAft>
          <a:spcPts val="600"/>
        </a:spcAft>
        <a:buClr>
          <a:schemeClr val="tx1"/>
        </a:buClr>
        <a:buSzPct val="80000"/>
        <a:buFont typeface="Wingdings 3"/>
        <a:buChar char=""/>
        <a:defRPr sz="1400" cap="none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8pPr>
      <a:lvl9pPr marL="3886248" indent="-228603" algn="l" defTabSz="457206">
        <a:spcBef>
          <a:spcPts val="0"/>
        </a:spcBef>
        <a:spcAft>
          <a:spcPts val="600"/>
        </a:spcAft>
        <a:buClr>
          <a:schemeClr val="tx1"/>
        </a:buClr>
        <a:buSzPct val="80000"/>
        <a:buFont typeface="Wingdings 3"/>
        <a:buChar char=""/>
        <a:defRPr sz="1400" cap="none">
          <a:solidFill>
            <a:schemeClr val="bg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6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457206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457206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457206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457206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457206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457206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457206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457206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2.bin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4.w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5.w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6.w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0" y="49873"/>
            <a:ext cx="11263356" cy="1280162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750">
                <a:solidFill>
                  <a:srgbClr val="7030A0"/>
                </a:solidFill>
              </a:rPr>
              <a:t>Тольяттинский государственный университет</a:t>
            </a:r>
            <a:br>
              <a:rPr lang="ru-RU" sz="2750">
                <a:solidFill>
                  <a:srgbClr val="7030A0"/>
                </a:solidFill>
              </a:rPr>
            </a:br>
            <a:r>
              <a:rPr lang="ru-RU" sz="2750">
                <a:solidFill>
                  <a:srgbClr val="7030A0"/>
                </a:solidFill>
              </a:rPr>
              <a:t>Институт инженерной и экологической безопасности</a:t>
            </a:r>
            <a:r>
              <a:rPr lang="ru-RU" sz="2750"/>
              <a:t/>
            </a:r>
            <a:br>
              <a:rPr lang="ru-RU" sz="2750"/>
            </a:br>
            <a:endParaRPr lang="ru-RU" sz="275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978429" y="1449802"/>
            <a:ext cx="7456516" cy="475980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400" dirty="0">
                <a:solidFill>
                  <a:schemeClr val="bg1"/>
                </a:solidFill>
              </a:rPr>
              <a:t>БАКАЛАВРСКАЯ РАБОТА</a:t>
            </a:r>
            <a:endParaRPr dirty="0"/>
          </a:p>
          <a:p>
            <a:pPr algn="ctr">
              <a:defRPr/>
            </a:pPr>
            <a:r>
              <a:rPr lang="ru-RU" sz="2400" dirty="0">
                <a:solidFill>
                  <a:schemeClr val="bg1"/>
                </a:solidFill>
              </a:rPr>
              <a:t>Безопасность технологического процесса, профилактика и ремонт двигателя КамАЗ-740</a:t>
            </a:r>
            <a:endParaRPr lang="en-US" sz="240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ru-RU" sz="24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ru-RU" sz="2400" dirty="0">
                <a:solidFill>
                  <a:schemeClr val="bg1"/>
                </a:solidFill>
              </a:rPr>
              <a:t>Студент: О. В. Большов</a:t>
            </a:r>
            <a:endParaRPr dirty="0"/>
          </a:p>
          <a:p>
            <a:pPr>
              <a:defRPr/>
            </a:pPr>
            <a:r>
              <a:rPr lang="ru-RU" sz="2400" dirty="0">
                <a:solidFill>
                  <a:schemeClr val="bg1"/>
                </a:solidFill>
              </a:rPr>
              <a:t>Группа: ТБбп-1802 б</a:t>
            </a:r>
            <a:endParaRPr dirty="0"/>
          </a:p>
          <a:p>
            <a:pPr>
              <a:defRPr/>
            </a:pPr>
            <a:r>
              <a:rPr lang="ru-RU" sz="2400" dirty="0">
                <a:solidFill>
                  <a:schemeClr val="bg1"/>
                </a:solidFill>
              </a:rPr>
              <a:t>Руководитель: Н. Г. </a:t>
            </a:r>
            <a:r>
              <a:rPr lang="ru-RU" sz="2400" dirty="0" err="1">
                <a:solidFill>
                  <a:schemeClr val="bg1"/>
                </a:solidFill>
              </a:rPr>
              <a:t>Шерышева</a:t>
            </a:r>
            <a:endParaRPr lang="ru-RU" sz="2400" dirty="0">
              <a:solidFill>
                <a:schemeClr val="bg1"/>
              </a:solidFill>
            </a:endParaRPr>
          </a:p>
          <a:p>
            <a:pPr>
              <a:defRPr/>
            </a:pPr>
            <a:endParaRPr lang="ru-RU" sz="2400" dirty="0">
              <a:solidFill>
                <a:schemeClr val="bg1"/>
              </a:solidFill>
            </a:endParaRPr>
          </a:p>
          <a:p>
            <a:pPr>
              <a:defRPr/>
            </a:pPr>
            <a:endParaRPr lang="ru-RU" sz="2400" dirty="0">
              <a:solidFill>
                <a:schemeClr val="bg1"/>
              </a:solidFill>
            </a:endParaRPr>
          </a:p>
          <a:p>
            <a:pPr>
              <a:defRPr/>
            </a:pPr>
            <a:endParaRPr lang="ru-RU" sz="24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ru-RU" sz="2400" dirty="0">
                <a:solidFill>
                  <a:schemeClr val="bg1"/>
                </a:solidFill>
              </a:rPr>
              <a:t>Тольятти, 2023 г.</a:t>
            </a:r>
            <a:endParaRPr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9642" y="928383"/>
            <a:ext cx="1777695" cy="17747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 bwMode="auto">
          <a:xfrm>
            <a:off x="544973" y="580969"/>
            <a:ext cx="11307764" cy="49847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750" b="1" dirty="0">
                <a:solidFill>
                  <a:schemeClr val="bg1"/>
                </a:solidFill>
              </a:rPr>
              <a:t>Актуальность бакалаврской работы</a:t>
            </a:r>
            <a:endParaRPr sz="2750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 bwMode="auto">
          <a:xfrm>
            <a:off x="654342" y="1409350"/>
            <a:ext cx="10832808" cy="4867682"/>
          </a:xfrm>
        </p:spPr>
        <p:txBody>
          <a:bodyPr>
            <a:normAutofit/>
          </a:bodyPr>
          <a:lstStyle/>
          <a:p>
            <a:pPr indent="450006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Основная задача отечественного производства – создавать технику и переработать сырье. Для решения этой задачи имеются специалисты по подготовке кадров для аграрного сектора и, прежде всего, по обеспечению технической эксплуатации техники, применяемой в сельском хозяйстве.</a:t>
            </a:r>
            <a:endParaRPr dirty="0"/>
          </a:p>
          <a:p>
            <a:pPr indent="450006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Актуальность данной работы заключается в разработке и внедрении новых методов восстановления двигателя автомобиля КамАЗ-740, соблюдая при этом безопасность технологических процессов, </a:t>
            </a:r>
            <a:r>
              <a:rPr lang="ru-RU" sz="1800" dirty="0">
                <a:solidFill>
                  <a:prstClr val="black"/>
                </a:solidFill>
              </a:rPr>
              <a:t>обеспечивая безопасность труда при проведении профилактических и ремонтных работ и уменьшая неблагоприятное воздействие на окружающую среду.</a:t>
            </a:r>
            <a:endParaRPr lang="ru-RU" dirty="0">
              <a:solidFill>
                <a:prstClr val="black"/>
              </a:solidFill>
            </a:endParaRPr>
          </a:p>
          <a:p>
            <a:pPr indent="432006" algn="just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 bwMode="auto">
          <a:xfrm>
            <a:off x="569911" y="497840"/>
            <a:ext cx="10917239" cy="49847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750" b="1" dirty="0">
                <a:solidFill>
                  <a:schemeClr val="bg1"/>
                </a:solidFill>
              </a:rPr>
              <a:t>цель бакалаврской работы</a:t>
            </a:r>
            <a:endParaRPr sz="2750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 bwMode="auto">
          <a:xfrm>
            <a:off x="569911" y="1184275"/>
            <a:ext cx="10917238" cy="4489450"/>
          </a:xfrm>
        </p:spPr>
        <p:txBody>
          <a:bodyPr/>
          <a:lstStyle/>
          <a:p>
            <a:pPr algn="just">
              <a:lnSpc>
                <a:spcPct val="130000"/>
              </a:lnSpc>
              <a:defRPr/>
            </a:pPr>
            <a:r>
              <a:rPr lang="ru-RU" dirty="0">
                <a:solidFill>
                  <a:prstClr val="black"/>
                </a:solidFill>
              </a:rPr>
              <a:t>Цель данной работы – исследовать безопасность технологического процесса, профилактику и ремонт двигателя КамАЗ–740.</a:t>
            </a:r>
            <a:endParaRPr dirty="0">
              <a:solidFill>
                <a:prstClr val="black"/>
              </a:solidFill>
            </a:endParaRP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 bwMode="auto">
          <a:xfrm>
            <a:off x="569911" y="406400"/>
            <a:ext cx="10917239" cy="49847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750" b="1" dirty="0">
                <a:solidFill>
                  <a:schemeClr val="bg1"/>
                </a:solidFill>
              </a:rPr>
              <a:t>Задачи бакалаврской работы</a:t>
            </a:r>
            <a:endParaRPr sz="2750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 bwMode="auto">
          <a:xfrm>
            <a:off x="637381" y="1184275"/>
            <a:ext cx="10917238" cy="4489450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30000"/>
              </a:lnSpc>
              <a:buFont typeface="Wingdings"/>
              <a:buChar char="ü"/>
              <a:defRPr/>
            </a:pPr>
            <a:r>
              <a:rPr lang="ru-RU">
                <a:solidFill>
                  <a:prstClr val="black"/>
                </a:solidFill>
              </a:rPr>
              <a:t>1.  Рассмотрение блока характеризации, анализ его работы.</a:t>
            </a:r>
            <a:endParaRPr/>
          </a:p>
          <a:p>
            <a:pPr marL="342900" indent="-342900" algn="just">
              <a:lnSpc>
                <a:spcPct val="130000"/>
              </a:lnSpc>
              <a:buFont typeface="Wingdings"/>
              <a:buChar char="ü"/>
              <a:defRPr/>
            </a:pPr>
            <a:r>
              <a:rPr lang="ru-RU">
                <a:solidFill>
                  <a:prstClr val="black"/>
                </a:solidFill>
              </a:rPr>
              <a:t>2. Разработка конструктивного решения для демонтажа   сборочной единицы.</a:t>
            </a:r>
            <a:endParaRPr>
              <a:solidFill>
                <a:prstClr val="black"/>
              </a:solidFill>
            </a:endParaRPr>
          </a:p>
          <a:p>
            <a:pPr marL="342900" indent="-342900" algn="just">
              <a:lnSpc>
                <a:spcPct val="130000"/>
              </a:lnSpc>
              <a:buFont typeface="Wingdings"/>
              <a:buChar char="ü"/>
              <a:defRPr/>
            </a:pPr>
            <a:r>
              <a:rPr lang="ru-RU">
                <a:solidFill>
                  <a:prstClr val="black"/>
                </a:solidFill>
              </a:rPr>
              <a:t>3. Совершенствование процесса обработки дефектных деталей.</a:t>
            </a:r>
            <a:endParaRPr>
              <a:solidFill>
                <a:prstClr val="black"/>
              </a:solidFill>
            </a:endParaRPr>
          </a:p>
          <a:p>
            <a:pPr marL="342900" indent="-342900" algn="just">
              <a:lnSpc>
                <a:spcPct val="130000"/>
              </a:lnSpc>
              <a:buFont typeface="Wingdings"/>
              <a:buChar char="ü"/>
              <a:defRPr/>
            </a:pPr>
            <a:r>
              <a:rPr lang="ru-RU">
                <a:solidFill>
                  <a:prstClr val="black"/>
                </a:solidFill>
              </a:rPr>
              <a:t>4. Совершенствование процесса ремонта деталей.</a:t>
            </a:r>
            <a:endParaRPr>
              <a:solidFill>
                <a:prstClr val="black"/>
              </a:solidFill>
            </a:endParaRPr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 bwMode="auto">
          <a:xfrm>
            <a:off x="219456" y="265345"/>
            <a:ext cx="11351553" cy="1231803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bg1"/>
                </a:solidFill>
              </a:rPr>
              <a:t/>
            </a:r>
            <a:br>
              <a:rPr lang="ru-RU" sz="2000" b="1" dirty="0">
                <a:solidFill>
                  <a:schemeClr val="bg1"/>
                </a:solidFill>
              </a:rPr>
            </a:br>
            <a:r>
              <a:rPr lang="ru-RU" sz="3100" b="1" dirty="0">
                <a:solidFill>
                  <a:schemeClr val="bg1"/>
                </a:solidFill>
              </a:rPr>
              <a:t>раздел 1 «характеристика технологического процесса профилактики и ремонта двигателей автомобилей </a:t>
            </a:r>
            <a:br>
              <a:rPr lang="ru-RU" sz="3100" b="1" dirty="0">
                <a:solidFill>
                  <a:schemeClr val="bg1"/>
                </a:solidFill>
              </a:rPr>
            </a:br>
            <a:r>
              <a:rPr lang="ru-RU" sz="3100" b="1" dirty="0" err="1">
                <a:solidFill>
                  <a:schemeClr val="bg1"/>
                </a:solidFill>
              </a:rPr>
              <a:t>Камаз</a:t>
            </a:r>
            <a:r>
              <a:rPr lang="ru-RU" sz="3100" b="1" dirty="0">
                <a:solidFill>
                  <a:schemeClr val="bg1"/>
                </a:solidFill>
              </a:rPr>
              <a:t> -740»</a:t>
            </a:r>
            <a:endParaRPr lang="ru-RU" sz="3100" dirty="0">
              <a:solidFill>
                <a:schemeClr val="bg1"/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 bwMode="auto">
          <a:xfrm>
            <a:off x="646417" y="2119773"/>
            <a:ext cx="10848803" cy="4916104"/>
          </a:xfrm>
        </p:spPr>
        <p:txBody>
          <a:bodyPr>
            <a:normAutofit fontScale="40000" lnSpcReduction="20000"/>
          </a:bodyPr>
          <a:lstStyle/>
          <a:p>
            <a:pPr indent="450215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500" dirty="0">
                <a:solidFill>
                  <a:prstClr val="black"/>
                </a:solidFill>
              </a:rPr>
              <a:t>В данном разделе был представлен обзор технологического процесса профилактики и ремонта двигателей данного автомобиля. Были рассмотрены основные этапы технологического процесса, а также описаны основные инструменты, приспособления и материалы, необходимые для проведения процедуры.</a:t>
            </a:r>
            <a:endParaRPr sz="4500" dirty="0">
              <a:solidFill>
                <a:prstClr val="black"/>
              </a:solidFill>
            </a:endParaRPr>
          </a:p>
          <a:p>
            <a:pPr indent="450215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500" dirty="0">
                <a:solidFill>
                  <a:prstClr val="black"/>
                </a:solidFill>
              </a:rPr>
              <a:t>Также было уделено внимание вопросам диагностики двигателя и определению причин возникновения дефектов. Были представлены методы проверки параметров двигателя, а также основные признаки дефектов, которые могут быть выявлены в процессе проведения профилактики и ремонта.</a:t>
            </a:r>
            <a:endParaRPr sz="4500" dirty="0">
              <a:solidFill>
                <a:prstClr val="black"/>
              </a:solidFill>
            </a:endParaRPr>
          </a:p>
          <a:p>
            <a:pPr indent="450215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500" dirty="0">
                <a:solidFill>
                  <a:prstClr val="black"/>
                </a:solidFill>
              </a:rPr>
              <a:t>В целом, раздел представляет собой описание технологического процесса профилактики и ремонта двигателей автомобилей КамАЗ–740, что позволяет понять основные этапы и инструменты, необходимые для проведения процедуры. </a:t>
            </a:r>
            <a:endParaRPr sz="4500" dirty="0">
              <a:solidFill>
                <a:prstClr val="black"/>
              </a:solidFill>
            </a:endParaRPr>
          </a:p>
          <a:p>
            <a:pPr indent="450215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sz="46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 bwMode="auto">
          <a:xfrm>
            <a:off x="446905" y="285206"/>
            <a:ext cx="11266123" cy="6263640"/>
          </a:xfrm>
        </p:spPr>
        <p:txBody>
          <a:bodyPr>
            <a:normAutofit/>
          </a:bodyPr>
          <a:lstStyle/>
          <a:p>
            <a:pPr indent="450006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sz="1800" dirty="0">
              <a:solidFill>
                <a:prstClr val="black"/>
              </a:solidFill>
            </a:endParaRPr>
          </a:p>
          <a:p>
            <a:pPr indent="450006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dirty="0">
              <a:solidFill>
                <a:prstClr val="black"/>
              </a:solidFill>
            </a:endParaRPr>
          </a:p>
          <a:p>
            <a:pPr indent="450006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sz="1800" dirty="0">
              <a:solidFill>
                <a:prstClr val="black"/>
              </a:solidFill>
            </a:endParaRPr>
          </a:p>
          <a:p>
            <a:pPr indent="450006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dirty="0">
              <a:solidFill>
                <a:prstClr val="black"/>
              </a:solidFill>
            </a:endParaRPr>
          </a:p>
          <a:p>
            <a:pPr indent="450006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sz="1800" dirty="0">
              <a:solidFill>
                <a:prstClr val="black"/>
              </a:solidFill>
            </a:endParaRPr>
          </a:p>
          <a:p>
            <a:pPr indent="450006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dirty="0">
              <a:solidFill>
                <a:prstClr val="black"/>
              </a:solidFill>
            </a:endParaRPr>
          </a:p>
          <a:p>
            <a:pPr indent="450006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sz="1800" dirty="0">
              <a:solidFill>
                <a:prstClr val="black"/>
              </a:solidFill>
            </a:endParaRPr>
          </a:p>
          <a:p>
            <a:pPr indent="450006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dirty="0">
              <a:solidFill>
                <a:prstClr val="black"/>
              </a:solidFill>
            </a:endParaRPr>
          </a:p>
          <a:p>
            <a:pPr indent="450006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sz="1800" dirty="0">
              <a:solidFill>
                <a:prstClr val="black"/>
              </a:solidFill>
            </a:endParaRPr>
          </a:p>
          <a:p>
            <a:pPr indent="450006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dirty="0">
              <a:solidFill>
                <a:prstClr val="black"/>
              </a:solidFill>
            </a:endParaRPr>
          </a:p>
          <a:p>
            <a:pPr indent="450006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sz="1800" dirty="0">
              <a:solidFill>
                <a:prstClr val="black"/>
              </a:solidFill>
            </a:endParaRPr>
          </a:p>
          <a:p>
            <a:pPr indent="450006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dirty="0">
              <a:solidFill>
                <a:prstClr val="black"/>
              </a:solidFill>
            </a:endParaRPr>
          </a:p>
          <a:p>
            <a:pPr indent="450006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sz="1800" dirty="0">
              <a:solidFill>
                <a:prstClr val="black"/>
              </a:solidFill>
            </a:endParaRPr>
          </a:p>
          <a:p>
            <a:pPr indent="450006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sz="1600" dirty="0">
              <a:solidFill>
                <a:prstClr val="black"/>
              </a:solidFill>
            </a:endParaRPr>
          </a:p>
          <a:p>
            <a:pPr indent="450006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r>
              <a:rPr lang="ru-RU" sz="1600" dirty="0">
                <a:solidFill>
                  <a:prstClr val="black"/>
                </a:solidFill>
              </a:rPr>
              <a:t>Рисунок 1 – Схема двигателя КамАЗ-740                            Рисунок 2 – Техническая схема двигателя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076495" y="1517009"/>
            <a:ext cx="4125425" cy="457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 b="3034"/>
          <a:stretch/>
        </p:blipFill>
        <p:spPr bwMode="auto">
          <a:xfrm>
            <a:off x="6104468" y="1433140"/>
            <a:ext cx="4521200" cy="459758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Заголовок 5"/>
          <p:cNvSpPr>
            <a:spLocks noGrp="1"/>
          </p:cNvSpPr>
          <p:nvPr>
            <p:ph type="title"/>
          </p:nvPr>
        </p:nvSpPr>
        <p:spPr bwMode="auto">
          <a:xfrm>
            <a:off x="747580" y="201337"/>
            <a:ext cx="10917239" cy="1231803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bg1"/>
                </a:solidFill>
              </a:rPr>
              <a:t/>
            </a:r>
            <a:br>
              <a:rPr lang="ru-RU" sz="2000" b="1" dirty="0">
                <a:solidFill>
                  <a:schemeClr val="bg1"/>
                </a:solidFill>
              </a:rPr>
            </a:br>
            <a:r>
              <a:rPr lang="ru-RU" sz="3100" b="1" dirty="0">
                <a:solidFill>
                  <a:schemeClr val="bg1"/>
                </a:solidFill>
              </a:rPr>
              <a:t>раздел 1 «характеристика технологического процесса профилактики и ремонта двигателей автомобилей </a:t>
            </a:r>
            <a:r>
              <a:rPr lang="ru-RU" sz="3100" b="1" dirty="0" err="1" smtClean="0">
                <a:solidFill>
                  <a:schemeClr val="bg1"/>
                </a:solidFill>
              </a:rPr>
              <a:t>Камаз</a:t>
            </a:r>
            <a:r>
              <a:rPr lang="ru-RU" sz="3100" b="1" dirty="0" smtClean="0">
                <a:solidFill>
                  <a:schemeClr val="bg1"/>
                </a:solidFill>
              </a:rPr>
              <a:t> </a:t>
            </a:r>
            <a:r>
              <a:rPr lang="ru-RU" sz="3100" b="1" dirty="0">
                <a:solidFill>
                  <a:schemeClr val="bg1"/>
                </a:solidFill>
              </a:rPr>
              <a:t>-740»</a:t>
            </a:r>
            <a:endParaRPr lang="ru-RU" sz="31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817880"/>
            <a:ext cx="11146536" cy="57200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>
                <a:solidFill>
                  <a:prstClr val="black"/>
                </a:solidFill>
              </a:rPr>
              <a:t>раздел 1 «характеристика технологического процесса профилактики и ремонта двигателей автомобилей </a:t>
            </a:r>
            <a:r>
              <a:rPr lang="ru-RU" sz="3100" b="1" dirty="0" err="1">
                <a:solidFill>
                  <a:prstClr val="black"/>
                </a:solidFill>
              </a:rPr>
              <a:t>Камаз</a:t>
            </a:r>
            <a:r>
              <a:rPr lang="ru-RU" sz="3100" b="1" dirty="0">
                <a:solidFill>
                  <a:prstClr val="black"/>
                </a:solidFill>
              </a:rPr>
              <a:t> -740»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13396" y="1459992"/>
            <a:ext cx="10370883" cy="1498600"/>
          </a:xfrm>
        </p:spPr>
        <p:txBody>
          <a:bodyPr>
            <a:normAutofit fontScale="25000" lnSpcReduction="20000"/>
          </a:bodyPr>
          <a:lstStyle/>
          <a:p>
            <a:pPr indent="450000">
              <a:lnSpc>
                <a:spcPct val="150000"/>
              </a:lnSpc>
            </a:pPr>
            <a:r>
              <a:rPr lang="ru-RU" sz="7200" dirty="0">
                <a:solidFill>
                  <a:schemeClr val="bg1"/>
                </a:solidFill>
              </a:rPr>
              <a:t>В процессе проведения профилактики и ремонта двигателей важным аспектом является диагностика и определение причин возникновения дефектов. </a:t>
            </a:r>
          </a:p>
          <a:p>
            <a:pPr indent="450000">
              <a:lnSpc>
                <a:spcPct val="150000"/>
              </a:lnSpc>
            </a:pPr>
            <a:r>
              <a:rPr lang="ru-RU" sz="7200" dirty="0">
                <a:solidFill>
                  <a:schemeClr val="bg1"/>
                </a:solidFill>
              </a:rPr>
              <a:t>Для успешной диагностики двигателя необходимо провести проверку его параметров.</a:t>
            </a:r>
          </a:p>
          <a:p>
            <a:pPr indent="450000">
              <a:lnSpc>
                <a:spcPct val="150000"/>
              </a:lnSpc>
            </a:pPr>
            <a:r>
              <a:rPr lang="ru-RU" sz="7200" dirty="0">
                <a:solidFill>
                  <a:schemeClr val="bg1"/>
                </a:solidFill>
              </a:rPr>
              <a:t>Основная цель этих методов - выявление признаков дефектов.</a:t>
            </a:r>
          </a:p>
          <a:p>
            <a:pPr indent="450000">
              <a:lnSpc>
                <a:spcPct val="150000"/>
              </a:lnSpc>
            </a:pPr>
            <a:r>
              <a:rPr lang="ru-RU" sz="7200" dirty="0">
                <a:solidFill>
                  <a:schemeClr val="bg1"/>
                </a:solidFill>
              </a:rPr>
              <a:t>В рамках модернизации двигателя КамАЗ-740 осуществляется целый ряд технических операций. Сначала проводится детальное техническое обслуживание, включающее в себя проверку и регулировку всех основных узлов и механизмов. Далее приступают к капитальному ремонту, который включает в себя замену изношенных деталей и исправление выявленных дефектов. При необходимости осуществляется изготовление запасных частей, которые могут быть утрачены или повреждены. Такой подход позволяет достичь оптимального состояния двигателя и обеспечить его долгую и стабильную работу.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7189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 bwMode="auto">
          <a:xfrm>
            <a:off x="640080" y="285206"/>
            <a:ext cx="11383263" cy="5877850"/>
          </a:xfrm>
        </p:spPr>
        <p:txBody>
          <a:bodyPr>
            <a:normAutofit/>
          </a:bodyPr>
          <a:lstStyle/>
          <a:p>
            <a:pPr indent="450006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sz="1800" dirty="0">
              <a:solidFill>
                <a:prstClr val="black"/>
              </a:solidFill>
            </a:endParaRPr>
          </a:p>
          <a:p>
            <a:pPr indent="450006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dirty="0">
              <a:solidFill>
                <a:prstClr val="black"/>
              </a:solidFill>
            </a:endParaRPr>
          </a:p>
          <a:p>
            <a:pPr indent="450006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sz="1800" dirty="0">
              <a:solidFill>
                <a:prstClr val="black"/>
              </a:solidFill>
            </a:endParaRPr>
          </a:p>
          <a:p>
            <a:pPr indent="450006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dirty="0">
              <a:solidFill>
                <a:prstClr val="black"/>
              </a:solidFill>
            </a:endParaRPr>
          </a:p>
          <a:p>
            <a:pPr indent="450006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sz="1800" dirty="0">
              <a:solidFill>
                <a:prstClr val="black"/>
              </a:solidFill>
            </a:endParaRPr>
          </a:p>
          <a:p>
            <a:pPr indent="450006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dirty="0">
              <a:solidFill>
                <a:prstClr val="black"/>
              </a:solidFill>
            </a:endParaRPr>
          </a:p>
          <a:p>
            <a:pPr indent="450006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sz="1800" dirty="0">
              <a:solidFill>
                <a:prstClr val="black"/>
              </a:solidFill>
            </a:endParaRPr>
          </a:p>
          <a:p>
            <a:pPr indent="450006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dirty="0">
              <a:solidFill>
                <a:prstClr val="black"/>
              </a:solidFill>
            </a:endParaRPr>
          </a:p>
          <a:p>
            <a:pPr indent="450006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sz="1800" dirty="0">
              <a:solidFill>
                <a:prstClr val="black"/>
              </a:solidFill>
            </a:endParaRPr>
          </a:p>
          <a:p>
            <a:pPr indent="450006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dirty="0">
              <a:solidFill>
                <a:prstClr val="black"/>
              </a:solidFill>
            </a:endParaRPr>
          </a:p>
          <a:p>
            <a:pPr indent="450006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sz="1800" dirty="0">
              <a:solidFill>
                <a:prstClr val="black"/>
              </a:solidFill>
            </a:endParaRPr>
          </a:p>
          <a:p>
            <a:pPr indent="450006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dirty="0">
              <a:solidFill>
                <a:prstClr val="black"/>
              </a:solidFill>
            </a:endParaRPr>
          </a:p>
          <a:p>
            <a:pPr indent="450006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sz="1800" dirty="0">
              <a:solidFill>
                <a:prstClr val="black"/>
              </a:solidFill>
            </a:endParaRPr>
          </a:p>
          <a:p>
            <a:pPr indent="450006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sz="1600" dirty="0">
              <a:solidFill>
                <a:prstClr val="black"/>
              </a:solidFill>
            </a:endParaRPr>
          </a:p>
        </p:txBody>
      </p:sp>
      <p:sp>
        <p:nvSpPr>
          <p:cNvPr id="4" name="Заголовок 5"/>
          <p:cNvSpPr>
            <a:spLocks noGrp="1"/>
          </p:cNvSpPr>
          <p:nvPr>
            <p:ph type="title"/>
          </p:nvPr>
        </p:nvSpPr>
        <p:spPr bwMode="auto">
          <a:xfrm>
            <a:off x="832366" y="167229"/>
            <a:ext cx="10917239" cy="1698147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bg1"/>
                </a:solidFill>
              </a:rPr>
              <a:t/>
            </a:r>
            <a:br>
              <a:rPr lang="ru-RU" sz="2000" b="1" dirty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/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000" b="1" dirty="0">
                <a:solidFill>
                  <a:schemeClr val="bg1"/>
                </a:solidFill>
              </a:rPr>
              <a:t/>
            </a:r>
            <a:br>
              <a:rPr lang="ru-RU" sz="2000" b="1" dirty="0">
                <a:solidFill>
                  <a:schemeClr val="bg1"/>
                </a:solidFill>
              </a:rPr>
            </a:br>
            <a:r>
              <a:rPr lang="ru-RU" sz="3100" b="1" dirty="0" smtClean="0">
                <a:solidFill>
                  <a:schemeClr val="bg1"/>
                </a:solidFill>
              </a:rPr>
              <a:t>раздел </a:t>
            </a:r>
            <a:r>
              <a:rPr lang="ru-RU" sz="3100" b="1" dirty="0">
                <a:solidFill>
                  <a:schemeClr val="bg1"/>
                </a:solidFill>
              </a:rPr>
              <a:t>1 «характеристика технологического процесса профилактики и ремонта двигателей автомобилей </a:t>
            </a:r>
            <a:r>
              <a:rPr lang="ru-RU" sz="3100" b="1" dirty="0" err="1" smtClean="0">
                <a:solidFill>
                  <a:schemeClr val="bg1"/>
                </a:solidFill>
              </a:rPr>
              <a:t>Камаз</a:t>
            </a:r>
            <a:r>
              <a:rPr lang="ru-RU" sz="3100" b="1" dirty="0" smtClean="0">
                <a:solidFill>
                  <a:schemeClr val="bg1"/>
                </a:solidFill>
              </a:rPr>
              <a:t> </a:t>
            </a:r>
            <a:r>
              <a:rPr lang="ru-RU" sz="3100" b="1" dirty="0">
                <a:solidFill>
                  <a:schemeClr val="bg1"/>
                </a:solidFill>
              </a:rPr>
              <a:t>-740</a:t>
            </a:r>
            <a:r>
              <a:rPr lang="ru-RU" sz="3100" b="1" dirty="0" smtClean="0">
                <a:solidFill>
                  <a:schemeClr val="bg1"/>
                </a:solidFill>
              </a:rPr>
              <a:t>»</a:t>
            </a:r>
            <a:br>
              <a:rPr lang="ru-RU" sz="3100" b="1" dirty="0" smtClean="0">
                <a:solidFill>
                  <a:schemeClr val="bg1"/>
                </a:solidFill>
              </a:rPr>
            </a:br>
            <a:endParaRPr lang="ru-RU" sz="31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1097280" y="1399032"/>
            <a:ext cx="4498848" cy="4764024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6126480" y="1399032"/>
            <a:ext cx="4800600" cy="46908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34440" y="6089904"/>
            <a:ext cx="4434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Рисунок 3. Эскиз шатунно-поршневой группы двигателя КамАЗ-740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26480" y="6117336"/>
            <a:ext cx="48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Рисунок 4. Структурная схема разборки шатунно-поршневой группы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9156" y="881888"/>
            <a:ext cx="9090724" cy="6817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solidFill>
                  <a:prstClr val="black"/>
                </a:solidFill>
              </a:rPr>
              <a:t>раздел 1 «характеристика технологического процесса профилактики и ремонта двигателей автомобилей </a:t>
            </a:r>
            <a:r>
              <a:rPr lang="ru-RU" sz="2800" b="1" dirty="0" err="1">
                <a:solidFill>
                  <a:prstClr val="black"/>
                </a:solidFill>
              </a:rPr>
              <a:t>Камаз</a:t>
            </a:r>
            <a:r>
              <a:rPr lang="ru-RU" sz="2800" b="1" dirty="0">
                <a:solidFill>
                  <a:prstClr val="black"/>
                </a:solidFill>
              </a:rPr>
              <a:t> -740»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03084" y="2057400"/>
            <a:ext cx="10069131" cy="4251960"/>
          </a:xfrm>
        </p:spPr>
        <p:txBody>
          <a:bodyPr>
            <a:normAutofit fontScale="47500" lnSpcReduction="20000"/>
          </a:bodyPr>
          <a:lstStyle/>
          <a:p>
            <a:pPr indent="450000">
              <a:lnSpc>
                <a:spcPct val="150000"/>
              </a:lnSpc>
            </a:pPr>
            <a:r>
              <a:rPr lang="ru-RU" sz="3800" dirty="0">
                <a:solidFill>
                  <a:schemeClr val="bg1"/>
                </a:solidFill>
              </a:rPr>
              <a:t>Таким образом, в данном исследовании было уделено значительное внимание вопросам диагностики двигателя и определению причин возникновения дефектов. Представленные методы проверки параметров двигателя, а также основные признаки дефектов, позволяют своевременно выявлять проблемы и предпринимать необходимые меры по их устранению. В результате, можно снизить риски серьезных повреждений и продлить срок службы двигателя</a:t>
            </a:r>
            <a:r>
              <a:rPr lang="ru-RU" sz="3800" dirty="0" smtClean="0">
                <a:solidFill>
                  <a:schemeClr val="bg1"/>
                </a:solidFill>
              </a:rPr>
              <a:t>.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3800" dirty="0">
                <a:solidFill>
                  <a:schemeClr val="bg1"/>
                </a:solidFill>
                <a:latin typeface="Century Gothic" pitchFamily="34" charset="0"/>
                <a:ea typeface="Times New Roman"/>
              </a:rPr>
              <a:t>Упомянутый подход к ремонту и обслуживанию двигателей КамАЗ–740 основан на передовых технологиях и методах. Впоследствии, понимание основных принципов и требуемых навыков в данной области позволит специалистам более комплексно подходить к проведению работы по профилактике и ремонту двигателей данного типа автомобилей. </a:t>
            </a:r>
          </a:p>
          <a:p>
            <a:pPr indent="450000">
              <a:lnSpc>
                <a:spcPct val="150000"/>
              </a:lnSpc>
            </a:pPr>
            <a:endParaRPr lang="ru-RU" sz="3300" dirty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88620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 bwMode="auto">
          <a:xfrm>
            <a:off x="646824" y="98754"/>
            <a:ext cx="10917239" cy="1390412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750" b="1" dirty="0">
                <a:solidFill>
                  <a:schemeClr val="bg1"/>
                </a:solidFill>
              </a:rPr>
              <a:t>раздел 2 «Анализ обеспечения безопасности технологического процесса профилактики и ремонта двигателей автомобилей КамАЗ 740»</a:t>
            </a:r>
            <a:endParaRPr sz="2750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 bwMode="auto">
          <a:xfrm>
            <a:off x="627937" y="1489166"/>
            <a:ext cx="10917238" cy="5039821"/>
          </a:xfrm>
        </p:spPr>
        <p:txBody>
          <a:bodyPr>
            <a:noAutofit/>
          </a:bodyPr>
          <a:lstStyle/>
          <a:p>
            <a:pPr indent="45000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r>
              <a:rPr lang="ru-RU">
                <a:solidFill>
                  <a:prstClr val="black"/>
                </a:solidFill>
              </a:rPr>
              <a:t>Разборка двигателя должна производиться строго в порядке, указанном в технической документации. В ГОСНИТИ разработаны технологические схемы демонтажа агрегатных станков для каждой марки станка, сборочной единицы деталей. В них указывается порядок выполнения операции, используемое оборудование, инструменты и технические условия, в которых должна выполняться работа.</a:t>
            </a:r>
            <a:endParaRPr/>
          </a:p>
          <a:p>
            <a:pPr indent="45000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>
                <a:solidFill>
                  <a:prstClr val="black"/>
                </a:solidFill>
              </a:rPr>
              <a:t>Эскиз шатунно–поршневой группы и схема ее разборки на детали представлены на листе 1 графической части выпускной квалификационной работы.</a:t>
            </a:r>
            <a:endParaRPr>
              <a:solidFill>
                <a:prstClr val="black"/>
              </a:solidFill>
            </a:endParaRPr>
          </a:p>
          <a:p>
            <a:pPr indent="45000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r>
              <a:rPr lang="ru-RU">
                <a:solidFill>
                  <a:prstClr val="black"/>
                </a:solidFill>
              </a:rPr>
              <a:t>Технологический процесс, который носит название дефектация, служит для оценки технического состояния деталей с последующей их сортировкой на группы годности. В ходе этого процесса производится проверка соответствия деталей техническим требованиям, изложенным в технических условиях на ремонт или в руководствах по ремонту, при этом применяется сплошной контроль, т. е. контроль каждой детали.</a:t>
            </a:r>
            <a:endParaRPr/>
          </a:p>
          <a:p>
            <a:pPr indent="45000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sz="14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 bwMode="auto">
          <a:xfrm>
            <a:off x="627937" y="1489166"/>
            <a:ext cx="10917238" cy="5039821"/>
          </a:xfrm>
        </p:spPr>
        <p:txBody>
          <a:bodyPr>
            <a:noAutofit/>
          </a:bodyPr>
          <a:lstStyle/>
          <a:p>
            <a:pPr indent="45000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sz="140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742158" y="1489166"/>
            <a:ext cx="10726568" cy="55401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000" algn="just">
              <a:lnSpc>
                <a:spcPct val="130000"/>
              </a:lnSpc>
              <a:defRPr/>
            </a:pPr>
            <a:r>
              <a:rPr lang="ru-RU" dirty="0">
                <a:solidFill>
                  <a:prstClr val="black"/>
                </a:solidFill>
              </a:rPr>
              <a:t>В процессе </a:t>
            </a:r>
            <a:r>
              <a:rPr lang="ru-RU" dirty="0" err="1">
                <a:solidFill>
                  <a:prstClr val="black"/>
                </a:solidFill>
              </a:rPr>
              <a:t>дефектации</a:t>
            </a:r>
            <a:r>
              <a:rPr lang="ru-RU" dirty="0">
                <a:solidFill>
                  <a:prstClr val="black"/>
                </a:solidFill>
              </a:rPr>
              <a:t> деталей используются следующие методы контроля:</a:t>
            </a:r>
            <a:endParaRPr dirty="0">
              <a:solidFill>
                <a:prstClr val="black"/>
              </a:solidFill>
            </a:endParaRPr>
          </a:p>
          <a:p>
            <a:pPr lvl="0" indent="450000" algn="just">
              <a:lnSpc>
                <a:spcPct val="130000"/>
              </a:lnSpc>
              <a:buFont typeface="Symbol"/>
              <a:buChar char=""/>
              <a:defRPr/>
            </a:pPr>
            <a:r>
              <a:rPr lang="ru-RU" dirty="0">
                <a:solidFill>
                  <a:prstClr val="black"/>
                </a:solidFill>
              </a:rPr>
              <a:t>органолептический осмотр (внешнее состояние детали, наличие деформаций, трещин, </a:t>
            </a:r>
            <a:r>
              <a:rPr lang="ru-RU" dirty="0" err="1">
                <a:solidFill>
                  <a:prstClr val="black"/>
                </a:solidFill>
              </a:rPr>
              <a:t>задиров</a:t>
            </a:r>
            <a:r>
              <a:rPr lang="ru-RU" dirty="0">
                <a:solidFill>
                  <a:prstClr val="black"/>
                </a:solidFill>
              </a:rPr>
              <a:t>, сколов и т.д.);</a:t>
            </a:r>
            <a:endParaRPr dirty="0">
              <a:solidFill>
                <a:prstClr val="black"/>
              </a:solidFill>
            </a:endParaRPr>
          </a:p>
          <a:p>
            <a:pPr lvl="0" indent="450000" algn="just">
              <a:lnSpc>
                <a:spcPct val="130000"/>
              </a:lnSpc>
              <a:buFont typeface="Symbol"/>
              <a:buChar char=""/>
              <a:defRPr/>
            </a:pPr>
            <a:r>
              <a:rPr lang="ru-RU" dirty="0">
                <a:solidFill>
                  <a:prstClr val="black"/>
                </a:solidFill>
              </a:rPr>
              <a:t>инструментальный осмотр при помощи приспособлений и приборов (выявление скрытых дефектов деталей при помощи средств неразрушающего контроля);</a:t>
            </a:r>
            <a:endParaRPr dirty="0">
              <a:solidFill>
                <a:prstClr val="black"/>
              </a:solidFill>
            </a:endParaRPr>
          </a:p>
          <a:p>
            <a:pPr lvl="0" indent="450000" algn="just">
              <a:lnSpc>
                <a:spcPct val="130000"/>
              </a:lnSpc>
              <a:buFont typeface="Symbol"/>
              <a:buChar char=""/>
              <a:defRPr/>
            </a:pPr>
            <a:r>
              <a:rPr lang="ru-RU" dirty="0" err="1">
                <a:solidFill>
                  <a:prstClr val="black"/>
                </a:solidFill>
              </a:rPr>
              <a:t>бесшкальных</a:t>
            </a:r>
            <a:r>
              <a:rPr lang="ru-RU" dirty="0">
                <a:solidFill>
                  <a:prstClr val="black"/>
                </a:solidFill>
              </a:rPr>
              <a:t> мер (калибры и уровни);</a:t>
            </a:r>
            <a:endParaRPr dirty="0">
              <a:solidFill>
                <a:prstClr val="black"/>
              </a:solidFill>
            </a:endParaRPr>
          </a:p>
          <a:p>
            <a:pPr lvl="0" indent="450000" algn="just">
              <a:lnSpc>
                <a:spcPct val="130000"/>
              </a:lnSpc>
              <a:buFont typeface="Symbol"/>
              <a:buChar char=""/>
              <a:defRPr/>
            </a:pPr>
            <a:r>
              <a:rPr lang="ru-RU" dirty="0">
                <a:solidFill>
                  <a:prstClr val="black"/>
                </a:solidFill>
              </a:rPr>
              <a:t>микрометрических инструментов (линейки, </a:t>
            </a:r>
            <a:r>
              <a:rPr lang="ru-RU" dirty="0" err="1">
                <a:solidFill>
                  <a:prstClr val="black"/>
                </a:solidFill>
              </a:rPr>
              <a:t>штанген</a:t>
            </a:r>
            <a:r>
              <a:rPr lang="ru-RU" dirty="0">
                <a:solidFill>
                  <a:prstClr val="black"/>
                </a:solidFill>
              </a:rPr>
              <a:t>-инструменты, микрометры и т.д.) для оценки размеров, формы и расположения поверхностей деталей.</a:t>
            </a:r>
            <a:endParaRPr dirty="0">
              <a:solidFill>
                <a:prstClr val="black"/>
              </a:solidFill>
            </a:endParaRPr>
          </a:p>
          <a:p>
            <a:pPr indent="450000" algn="just">
              <a:lnSpc>
                <a:spcPct val="130000"/>
              </a:lnSpc>
              <a:defRPr/>
            </a:pPr>
            <a:r>
              <a:rPr lang="ru-RU" dirty="0">
                <a:solidFill>
                  <a:prstClr val="black"/>
                </a:solidFill>
              </a:rPr>
              <a:t>Технические требования к дефектным деталям устанавливаются производителем автомобиля (коллективно) или научно–исследовательским институтом, что устраняет неопределенность и сомнения в информации, имеющейся у иностранных производителей.</a:t>
            </a:r>
            <a:endParaRPr dirty="0"/>
          </a:p>
          <a:p>
            <a:pPr indent="450000" algn="just">
              <a:lnSpc>
                <a:spcPct val="130000"/>
              </a:lnSpc>
              <a:defRPr/>
            </a:pPr>
            <a:r>
              <a:rPr lang="ru-RU" dirty="0">
                <a:solidFill>
                  <a:prstClr val="black"/>
                </a:solidFill>
              </a:rPr>
              <a:t>В данном разделе проведен анализ обеспечения безопасности технологического процесса профилактики и ремонта двигателей автомобилей КамАз-740.</a:t>
            </a:r>
            <a:endParaRPr dirty="0">
              <a:solidFill>
                <a:prstClr val="black"/>
              </a:solidFill>
            </a:endParaRPr>
          </a:p>
          <a:p>
            <a:pPr indent="450000" algn="just">
              <a:lnSpc>
                <a:spcPct val="150000"/>
              </a:lnSpc>
              <a:defRPr/>
            </a:pPr>
            <a:endParaRPr dirty="0">
              <a:solidFill>
                <a:prstClr val="black"/>
              </a:solidFill>
            </a:endParaRPr>
          </a:p>
        </p:txBody>
      </p:sp>
      <p:sp>
        <p:nvSpPr>
          <p:cNvPr id="4" name="Заголовок 5"/>
          <p:cNvSpPr>
            <a:spLocks noGrp="1"/>
          </p:cNvSpPr>
          <p:nvPr>
            <p:ph type="title"/>
          </p:nvPr>
        </p:nvSpPr>
        <p:spPr bwMode="auto">
          <a:xfrm>
            <a:off x="646824" y="98754"/>
            <a:ext cx="10917239" cy="1390412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750" b="1" dirty="0">
                <a:solidFill>
                  <a:schemeClr val="bg1"/>
                </a:solidFill>
              </a:rPr>
              <a:t>раздел 2 «Анализ обеспечения безопасности технологического процесса профилактики и ремонта двигателей автомобилей КамАЗ 740»</a:t>
            </a:r>
            <a:endParaRPr sz="275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5"/>
          <p:cNvSpPr>
            <a:spLocks noGrp="1"/>
          </p:cNvSpPr>
          <p:nvPr>
            <p:ph type="title"/>
          </p:nvPr>
        </p:nvSpPr>
        <p:spPr bwMode="auto">
          <a:xfrm>
            <a:off x="118872" y="98754"/>
            <a:ext cx="11914632" cy="1390412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750" b="1" dirty="0">
                <a:solidFill>
                  <a:schemeClr val="bg1"/>
                </a:solidFill>
              </a:rPr>
              <a:t>раздел 2 «Анализ обеспечения безопасности технологического процесса профилактики и ремонта двигателей автомобилей КамАЗ 740»</a:t>
            </a:r>
            <a:endParaRPr sz="2750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501460" y="1506474"/>
            <a:ext cx="5594540" cy="4267200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6251447" y="1506474"/>
            <a:ext cx="5663185" cy="4267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52624" y="5847475"/>
            <a:ext cx="42867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Рисунок 5. Анализ вредных воздействий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 bwMode="auto">
          <a:xfrm>
            <a:off x="627937" y="1489166"/>
            <a:ext cx="10917238" cy="5039821"/>
          </a:xfrm>
        </p:spPr>
        <p:txBody>
          <a:bodyPr>
            <a:noAutofit/>
          </a:bodyPr>
          <a:lstStyle/>
          <a:p>
            <a:pPr indent="45000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sz="1400">
              <a:solidFill>
                <a:schemeClr val="bg1"/>
              </a:solidFill>
            </a:endParaRPr>
          </a:p>
        </p:txBody>
      </p:sp>
      <p:sp>
        <p:nvSpPr>
          <p:cNvPr id="2" name="Заголовок 5"/>
          <p:cNvSpPr>
            <a:spLocks noGrp="1"/>
          </p:cNvSpPr>
          <p:nvPr>
            <p:ph type="title"/>
          </p:nvPr>
        </p:nvSpPr>
        <p:spPr bwMode="auto">
          <a:xfrm>
            <a:off x="789046" y="98754"/>
            <a:ext cx="10593057" cy="1207534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3100" b="1" dirty="0">
                <a:solidFill>
                  <a:schemeClr val="bg1"/>
                </a:solidFill>
              </a:rPr>
              <a:t>раздел 3 «Маршрутная карта профилактики и ремонта двигателей автомобилей КамАЗ–740»</a:t>
            </a:r>
            <a:r>
              <a:rPr sz="2500" b="1" dirty="0">
                <a:solidFill>
                  <a:schemeClr val="bg1"/>
                </a:solidFill>
              </a:rPr>
              <a:t/>
            </a:r>
            <a:br>
              <a:rPr sz="2500" b="1" dirty="0">
                <a:solidFill>
                  <a:schemeClr val="bg1"/>
                </a:solidFill>
              </a:rPr>
            </a:br>
            <a:endParaRPr lang="ru-RU" sz="2500" b="1" dirty="0">
              <a:solidFill>
                <a:schemeClr val="bg1"/>
              </a:solidFill>
            </a:endParaRPr>
          </a:p>
        </p:txBody>
      </p:sp>
      <p:sp>
        <p:nvSpPr>
          <p:cNvPr id="3" name="Текст 6"/>
          <p:cNvSpPr txBox="1"/>
          <p:nvPr/>
        </p:nvSpPr>
        <p:spPr bwMode="auto">
          <a:xfrm>
            <a:off x="789046" y="1071154"/>
            <a:ext cx="10917238" cy="53383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800" cap="none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6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8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11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6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17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23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29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34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40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46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0215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Для анализа проводятся исследования различных комбинаций и различных дефектов учитываются следующие факторы:</a:t>
            </a:r>
            <a:endParaRPr dirty="0">
              <a:solidFill>
                <a:prstClr val="black"/>
              </a:solidFill>
            </a:endParaRPr>
          </a:p>
          <a:p>
            <a:pPr indent="450215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– количество неудачных сочетаний не должно превышать естественного количества;</a:t>
            </a:r>
            <a:endParaRPr dirty="0">
              <a:solidFill>
                <a:prstClr val="black"/>
              </a:solidFill>
            </a:endParaRPr>
          </a:p>
          <a:p>
            <a:pPr indent="450215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– величина различных маршрутов не должна превышать норму;</a:t>
            </a:r>
            <a:endParaRPr dirty="0">
              <a:solidFill>
                <a:prstClr val="black"/>
              </a:solidFill>
            </a:endParaRPr>
          </a:p>
          <a:p>
            <a:pPr indent="450215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tabLst>
                <a:tab pos="450215" algn="l"/>
              </a:tabLst>
              <a:defRPr/>
            </a:pPr>
            <a:r>
              <a:rPr lang="ru-RU" dirty="0">
                <a:solidFill>
                  <a:prstClr val="black"/>
                </a:solidFill>
              </a:rPr>
              <a:t>– возможная неисправность технологического и соединительного обеспечения обладает определенными методами и устраняет неполадки;</a:t>
            </a:r>
            <a:endParaRPr dirty="0">
              <a:solidFill>
                <a:prstClr val="black"/>
              </a:solidFill>
            </a:endParaRPr>
          </a:p>
          <a:p>
            <a:pPr indent="450215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– ремонт различных деталей должен быть обоснованным и экономичным.</a:t>
            </a:r>
            <a:endParaRPr dirty="0">
              <a:solidFill>
                <a:prstClr val="black"/>
              </a:solidFill>
            </a:endParaRPr>
          </a:p>
          <a:p>
            <a:pPr indent="45000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r>
              <a:rPr lang="ru-RU" dirty="0">
                <a:solidFill>
                  <a:prstClr val="black"/>
                </a:solidFill>
              </a:rPr>
              <a:t>В рассмотрении каждого устранения и его недостатка, применяется несколько определенных методов, которые необходимо рассчитывать техническим способом, а также экономичным способом.</a:t>
            </a:r>
            <a:endParaRPr dirty="0"/>
          </a:p>
          <a:p>
            <a:pPr indent="450215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При выборе основного и более разумного метода для устранения, необходимо учитывать три критерия:</a:t>
            </a:r>
            <a:endParaRPr dirty="0">
              <a:solidFill>
                <a:prstClr val="black"/>
              </a:solidFill>
            </a:endParaRPr>
          </a:p>
          <a:p>
            <a:pPr indent="450215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1) Универсальная технологическая дидактика;</a:t>
            </a:r>
            <a:endParaRPr dirty="0">
              <a:solidFill>
                <a:prstClr val="black"/>
              </a:solidFill>
            </a:endParaRPr>
          </a:p>
          <a:p>
            <a:pPr indent="450215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2) Современная техническая дидактика.</a:t>
            </a:r>
            <a:endParaRPr dirty="0">
              <a:solidFill>
                <a:prstClr val="black"/>
              </a:solidFill>
            </a:endParaRPr>
          </a:p>
          <a:p>
            <a:pPr indent="450215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3) Техническая и экономическая дидактика.</a:t>
            </a:r>
            <a:endParaRPr dirty="0">
              <a:solidFill>
                <a:prstClr val="black"/>
              </a:solidFill>
            </a:endParaRPr>
          </a:p>
          <a:p>
            <a:pPr indent="4500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dirty="0"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 bwMode="auto">
          <a:xfrm>
            <a:off x="627937" y="1489166"/>
            <a:ext cx="10917238" cy="5039821"/>
          </a:xfrm>
        </p:spPr>
        <p:txBody>
          <a:bodyPr>
            <a:noAutofit/>
          </a:bodyPr>
          <a:lstStyle/>
          <a:p>
            <a:pPr indent="45000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sz="1400">
              <a:solidFill>
                <a:schemeClr val="bg1"/>
              </a:solidFill>
            </a:endParaRPr>
          </a:p>
        </p:txBody>
      </p:sp>
      <p:sp>
        <p:nvSpPr>
          <p:cNvPr id="3" name="Текст 6"/>
          <p:cNvSpPr txBox="1"/>
          <p:nvPr/>
        </p:nvSpPr>
        <p:spPr bwMode="auto">
          <a:xfrm>
            <a:off x="626955" y="1181924"/>
            <a:ext cx="10917238" cy="534706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800" cap="none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6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8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11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6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17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23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29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34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40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46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0215" algn="just">
              <a:lnSpc>
                <a:spcPct val="150000"/>
              </a:lnSpc>
              <a:defRPr/>
            </a:pPr>
            <a:r>
              <a:rPr lang="ru-RU" dirty="0">
                <a:solidFill>
                  <a:prstClr val="black"/>
                </a:solidFill>
              </a:rPr>
              <a:t>В разделе «Маршрутная карта профилактики и ремонта двигателей автомобилей КамАЗ–740» представлен подробный алгоритм действий при проведении профилактики и ремонта двигателей данного типа автомобилей. Описаны основные работы, которые необходимо проводить на каждом этапе процесса, начиная с диагностики и заканчивая сборкой и тестированием двигателя.</a:t>
            </a:r>
            <a:endParaRPr dirty="0">
              <a:solidFill>
                <a:prstClr val="black"/>
              </a:solidFill>
            </a:endParaRPr>
          </a:p>
          <a:p>
            <a:pPr indent="4500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dirty="0"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4" name="Заголовок 5"/>
          <p:cNvSpPr>
            <a:spLocks noGrp="1"/>
          </p:cNvSpPr>
          <p:nvPr>
            <p:ph type="title"/>
          </p:nvPr>
        </p:nvSpPr>
        <p:spPr bwMode="auto">
          <a:xfrm>
            <a:off x="789046" y="98754"/>
            <a:ext cx="10593057" cy="1207534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3100" b="1" dirty="0">
                <a:solidFill>
                  <a:schemeClr val="bg1"/>
                </a:solidFill>
              </a:rPr>
              <a:t>раздел 3 «Маршрутная карта профилактики и ремонта двигателей автомобилей КамАЗ–740»</a:t>
            </a:r>
            <a:r>
              <a:rPr sz="2500" b="1" dirty="0">
                <a:solidFill>
                  <a:schemeClr val="bg1"/>
                </a:solidFill>
              </a:rPr>
              <a:t/>
            </a:r>
            <a:br>
              <a:rPr sz="2500" b="1" dirty="0">
                <a:solidFill>
                  <a:schemeClr val="bg1"/>
                </a:solidFill>
              </a:rPr>
            </a:br>
            <a:endParaRPr lang="ru-RU" sz="25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 bwMode="auto">
          <a:xfrm>
            <a:off x="637381" y="566057"/>
            <a:ext cx="10917238" cy="5039821"/>
          </a:xfrm>
        </p:spPr>
        <p:txBody>
          <a:bodyPr>
            <a:noAutofit/>
          </a:bodyPr>
          <a:lstStyle/>
          <a:p>
            <a:pPr indent="45000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dirty="0"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4" name="Заголовок 5"/>
          <p:cNvSpPr>
            <a:spLocks noGrp="1"/>
          </p:cNvSpPr>
          <p:nvPr>
            <p:ph type="title"/>
          </p:nvPr>
        </p:nvSpPr>
        <p:spPr bwMode="auto">
          <a:xfrm>
            <a:off x="789046" y="98754"/>
            <a:ext cx="10593057" cy="1207534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3100" b="1" dirty="0">
                <a:solidFill>
                  <a:schemeClr val="bg1"/>
                </a:solidFill>
              </a:rPr>
              <a:t>раздел 3 «Маршрутная карта профилактики и ремонта двигателей автомобилей КамАЗ–740»</a:t>
            </a:r>
            <a:r>
              <a:rPr sz="2500" b="1" dirty="0">
                <a:solidFill>
                  <a:schemeClr val="bg1"/>
                </a:solidFill>
              </a:rPr>
              <a:t/>
            </a:r>
            <a:br>
              <a:rPr sz="2500" b="1" dirty="0">
                <a:solidFill>
                  <a:schemeClr val="bg1"/>
                </a:solidFill>
              </a:rPr>
            </a:br>
            <a:endParaRPr lang="ru-RU" sz="2500" b="1" dirty="0">
              <a:solidFill>
                <a:schemeClr val="bg1"/>
              </a:solidFill>
            </a:endParaRPr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736" y="1014984"/>
            <a:ext cx="9973678" cy="5047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61093" y="6236208"/>
            <a:ext cx="101745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Рисунок 6. Маршрутная карта профилактики и ремонта двигателей автомобилей КАМАЗ 740 (1)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716" y="1988312"/>
            <a:ext cx="8534402" cy="22816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85964" y="298704"/>
            <a:ext cx="10178860" cy="1498600"/>
          </a:xfrm>
        </p:spPr>
        <p:txBody>
          <a:bodyPr/>
          <a:lstStyle/>
          <a:p>
            <a:pPr algn="ctr"/>
            <a:r>
              <a:rPr lang="ru-RU" sz="2800" b="1" cap="all" dirty="0">
                <a:ln w="3175" cmpd="sng">
                  <a:noFill/>
                </a:ln>
                <a:solidFill>
                  <a:prstClr val="black"/>
                </a:solidFill>
              </a:rPr>
              <a:t>раздел 3 «Маршрутная карта профилактики и ремонта двигателей автомобилей КамАЗ–740»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76" y="1426464"/>
            <a:ext cx="10524744" cy="4818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97198" y="6249811"/>
            <a:ext cx="102499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Рисунок 7. </a:t>
            </a:r>
            <a:r>
              <a:rPr lang="ru-RU" sz="1600" dirty="0">
                <a:solidFill>
                  <a:schemeClr val="bg1"/>
                </a:solidFill>
              </a:rPr>
              <a:t>Маршрутная карта профилактики и ремонта двигателей автомобилей КАМАЗ </a:t>
            </a:r>
            <a:r>
              <a:rPr lang="ru-RU" sz="1600" dirty="0" smtClean="0">
                <a:solidFill>
                  <a:schemeClr val="bg1"/>
                </a:solidFill>
              </a:rPr>
              <a:t>740 (2)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165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52308" y="170688"/>
            <a:ext cx="9209595" cy="1498600"/>
          </a:xfrm>
        </p:spPr>
        <p:txBody>
          <a:bodyPr/>
          <a:lstStyle/>
          <a:p>
            <a:pPr lvl="0" algn="ctr">
              <a:buClr>
                <a:prstClr val="white"/>
              </a:buClr>
            </a:pPr>
            <a:r>
              <a:rPr lang="ru-RU" sz="2750" b="1" cap="all" dirty="0">
                <a:ln w="3175" cmpd="sng">
                  <a:noFill/>
                </a:ln>
                <a:solidFill>
                  <a:prstClr val="black"/>
                </a:solidFill>
              </a:rPr>
              <a:t>раздел 3 «Маршрутная карта профилактики и ремонта двигателей автомобилей КамАЗ–740»</a:t>
            </a:r>
            <a:endParaRPr lang="ru-RU" sz="2750" dirty="0">
              <a:solidFill>
                <a:srgbClr val="146194">
                  <a:lumMod val="75000"/>
                </a:srgbClr>
              </a:solidFill>
            </a:endParaRPr>
          </a:p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704" y="1188720"/>
            <a:ext cx="9601200" cy="4946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24712" y="6135624"/>
            <a:ext cx="10213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Рисунок 8. </a:t>
            </a:r>
            <a:r>
              <a:rPr lang="ru-RU" sz="1400" dirty="0">
                <a:solidFill>
                  <a:schemeClr val="bg1"/>
                </a:solidFill>
              </a:rPr>
              <a:t>Маршрутная карта профилактики и ремонта двигателей автомобилей КАМАЗ </a:t>
            </a:r>
            <a:r>
              <a:rPr lang="ru-RU" sz="1400" dirty="0" smtClean="0">
                <a:solidFill>
                  <a:schemeClr val="bg1"/>
                </a:solidFill>
              </a:rPr>
              <a:t>740 (3) 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19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 bwMode="auto">
          <a:xfrm>
            <a:off x="637381" y="296091"/>
            <a:ext cx="10917238" cy="1132115"/>
          </a:xfrm>
        </p:spPr>
        <p:txBody>
          <a:bodyPr>
            <a:noAutofit/>
          </a:bodyPr>
          <a:lstStyle/>
          <a:p>
            <a:pPr indent="45000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sz="1400">
              <a:solidFill>
                <a:schemeClr val="bg1"/>
              </a:solidFill>
            </a:endParaRPr>
          </a:p>
        </p:txBody>
      </p:sp>
      <p:sp>
        <p:nvSpPr>
          <p:cNvPr id="2" name="Заголовок 5"/>
          <p:cNvSpPr>
            <a:spLocks noGrp="1"/>
          </p:cNvSpPr>
          <p:nvPr>
            <p:ph type="title"/>
          </p:nvPr>
        </p:nvSpPr>
        <p:spPr bwMode="auto">
          <a:xfrm>
            <a:off x="809039" y="296091"/>
            <a:ext cx="10573922" cy="149787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3100" b="1" dirty="0">
                <a:solidFill>
                  <a:schemeClr val="bg1"/>
                </a:solidFill>
              </a:rPr>
              <a:t>раздел 4 «Проектирование системы профилактических мероприятий по обеспечению безопасности ремонта двигателей»</a:t>
            </a:r>
            <a:r>
              <a:rPr sz="2500" b="1" dirty="0">
                <a:solidFill>
                  <a:schemeClr val="bg1"/>
                </a:solidFill>
              </a:rPr>
              <a:t/>
            </a:r>
            <a:br>
              <a:rPr sz="2500" b="1" dirty="0">
                <a:solidFill>
                  <a:schemeClr val="bg1"/>
                </a:solidFill>
              </a:rPr>
            </a:br>
            <a:endParaRPr lang="ru-RU" sz="2500" b="1" dirty="0">
              <a:solidFill>
                <a:schemeClr val="bg1"/>
              </a:solidFill>
            </a:endParaRPr>
          </a:p>
        </p:txBody>
      </p:sp>
      <p:sp>
        <p:nvSpPr>
          <p:cNvPr id="4" name="Текст 6"/>
          <p:cNvSpPr txBox="1"/>
          <p:nvPr/>
        </p:nvSpPr>
        <p:spPr bwMode="auto">
          <a:xfrm>
            <a:off x="637381" y="1362892"/>
            <a:ext cx="10917238" cy="499436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800" cap="none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6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8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11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6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17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23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29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34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40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46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00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sz="1400">
              <a:solidFill>
                <a:schemeClr val="bg1"/>
              </a:solidFill>
            </a:endParaRPr>
          </a:p>
        </p:txBody>
      </p:sp>
      <p:sp>
        <p:nvSpPr>
          <p:cNvPr id="10" name="Текст 6"/>
          <p:cNvSpPr txBox="1"/>
          <p:nvPr/>
        </p:nvSpPr>
        <p:spPr bwMode="auto">
          <a:xfrm>
            <a:off x="789046" y="1428206"/>
            <a:ext cx="10917238" cy="49813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800" cap="none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6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8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11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6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17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23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29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34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40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46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0215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Проектирование процесса для ремонта деталей рассматривается по нескольким критериям:</a:t>
            </a:r>
            <a:endParaRPr dirty="0">
              <a:solidFill>
                <a:prstClr val="black"/>
              </a:solidFill>
            </a:endParaRPr>
          </a:p>
          <a:p>
            <a:pPr indent="450215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1. Изучаются и рассматриваются технологические характеристики различных критериев и технические требования к различным деталям и предоставляет название, твердость, термообработку, качество и роль деталей в сборочном агрегате.</a:t>
            </a:r>
            <a:endParaRPr dirty="0">
              <a:solidFill>
                <a:prstClr val="black"/>
              </a:solidFill>
            </a:endParaRPr>
          </a:p>
          <a:p>
            <a:pPr indent="450215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2. Критерии определительных комбинаций, а также дефектов.</a:t>
            </a:r>
            <a:endParaRPr dirty="0">
              <a:solidFill>
                <a:prstClr val="black"/>
              </a:solidFill>
            </a:endParaRPr>
          </a:p>
          <a:p>
            <a:pPr indent="450215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3. Проведение анализа всеми возможными способами для устранения всех дефектов и разработка определённых методов.</a:t>
            </a:r>
            <a:endParaRPr dirty="0">
              <a:solidFill>
                <a:prstClr val="black"/>
              </a:solidFill>
            </a:endParaRPr>
          </a:p>
          <a:p>
            <a:pPr indent="450215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4. Проведение анализа и всех возможных способов для устранения и определения отдельных дефектов.</a:t>
            </a:r>
            <a:endParaRPr dirty="0">
              <a:solidFill>
                <a:prstClr val="black"/>
              </a:solidFill>
            </a:endParaRPr>
          </a:p>
          <a:p>
            <a:pPr indent="450215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5. Выбирается основная и техническая основа.</a:t>
            </a:r>
            <a:endParaRPr dirty="0">
              <a:solidFill>
                <a:prstClr val="black"/>
              </a:solidFill>
            </a:endParaRPr>
          </a:p>
          <a:p>
            <a:pPr indent="450215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6. Рассмотрение и подготовка технических и операционных действий.</a:t>
            </a:r>
            <a:endParaRPr dirty="0">
              <a:solidFill>
                <a:prstClr val="black"/>
              </a:solidFill>
            </a:endParaRPr>
          </a:p>
          <a:p>
            <a:pPr indent="450215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7. Рассмотрение определенных средств и устройств. </a:t>
            </a:r>
            <a:endParaRPr dirty="0">
              <a:solidFill>
                <a:prstClr val="black"/>
              </a:solidFill>
            </a:endParaRPr>
          </a:p>
          <a:p>
            <a:pPr indent="450215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8. Выбор и расчет основных методов работы процесса.</a:t>
            </a:r>
            <a:endParaRPr dirty="0">
              <a:solidFill>
                <a:prstClr val="black"/>
              </a:solidFill>
            </a:endParaRPr>
          </a:p>
          <a:p>
            <a:pPr indent="450215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black"/>
              </a:solidFill>
            </a:endParaRPr>
          </a:p>
          <a:p>
            <a:pPr indent="450215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 bwMode="auto">
          <a:xfrm>
            <a:off x="637381" y="296091"/>
            <a:ext cx="10917238" cy="1132115"/>
          </a:xfrm>
        </p:spPr>
        <p:txBody>
          <a:bodyPr>
            <a:noAutofit/>
          </a:bodyPr>
          <a:lstStyle/>
          <a:p>
            <a:pPr indent="45000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sz="1400">
              <a:solidFill>
                <a:schemeClr val="bg1"/>
              </a:solidFill>
            </a:endParaRPr>
          </a:p>
        </p:txBody>
      </p:sp>
      <p:sp>
        <p:nvSpPr>
          <p:cNvPr id="4" name="Текст 6"/>
          <p:cNvSpPr txBox="1"/>
          <p:nvPr/>
        </p:nvSpPr>
        <p:spPr bwMode="auto">
          <a:xfrm>
            <a:off x="637381" y="1362892"/>
            <a:ext cx="10917238" cy="499436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800" cap="none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6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8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11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6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17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23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29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34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40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46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00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sz="1400">
              <a:solidFill>
                <a:schemeClr val="bg1"/>
              </a:solidFill>
            </a:endParaRPr>
          </a:p>
        </p:txBody>
      </p:sp>
      <p:sp>
        <p:nvSpPr>
          <p:cNvPr id="10" name="Текст 6"/>
          <p:cNvSpPr txBox="1"/>
          <p:nvPr/>
        </p:nvSpPr>
        <p:spPr bwMode="auto">
          <a:xfrm>
            <a:off x="789046" y="316076"/>
            <a:ext cx="10917238" cy="6008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800" cap="none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6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8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11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6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17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23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29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34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40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46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0215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black"/>
              </a:solidFill>
            </a:endParaRPr>
          </a:p>
          <a:p>
            <a:pPr indent="450215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black"/>
              </a:solidFill>
            </a:endParaRPr>
          </a:p>
          <a:p>
            <a:pPr indent="450215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black"/>
              </a:solidFill>
            </a:endParaRPr>
          </a:p>
          <a:p>
            <a:pPr indent="450215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9. Рабочий допуск и запас обработки.</a:t>
            </a:r>
            <a:endParaRPr dirty="0">
              <a:solidFill>
                <a:prstClr val="black"/>
              </a:solidFill>
            </a:endParaRPr>
          </a:p>
          <a:p>
            <a:pPr indent="450215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10. Стандартизация процессов.</a:t>
            </a:r>
            <a:endParaRPr dirty="0">
              <a:solidFill>
                <a:prstClr val="black"/>
              </a:solidFill>
            </a:endParaRPr>
          </a:p>
          <a:p>
            <a:pPr indent="450215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11. Ведение технической документации.</a:t>
            </a:r>
            <a:endParaRPr dirty="0">
              <a:solidFill>
                <a:prstClr val="black"/>
              </a:solidFill>
            </a:endParaRPr>
          </a:p>
          <a:p>
            <a:pPr indent="450215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На рисунке 3 представлена технологическая схема, полученная в результате проведенного проектирования. </a:t>
            </a:r>
            <a:endParaRPr dirty="0"/>
          </a:p>
          <a:p>
            <a:pPr indent="450215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black"/>
              </a:solidFill>
            </a:endParaRPr>
          </a:p>
          <a:p>
            <a:pPr indent="450215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/>
          <a:stretch/>
        </p:blipFill>
        <p:spPr bwMode="auto">
          <a:xfrm>
            <a:off x="3374136" y="3161715"/>
            <a:ext cx="6071615" cy="317941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 bwMode="auto">
          <a:xfrm>
            <a:off x="2266164" y="6429959"/>
            <a:ext cx="83863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800" dirty="0">
                <a:solidFill>
                  <a:prstClr val="black"/>
                </a:solidFill>
              </a:rPr>
              <a:t>Рисунок </a:t>
            </a:r>
            <a:r>
              <a:rPr lang="ru-RU" sz="1800" dirty="0" smtClean="0">
                <a:solidFill>
                  <a:prstClr val="black"/>
                </a:solidFill>
              </a:rPr>
              <a:t>9 </a:t>
            </a:r>
            <a:r>
              <a:rPr lang="ru-RU" sz="1800" dirty="0">
                <a:solidFill>
                  <a:prstClr val="black"/>
                </a:solidFill>
              </a:rPr>
              <a:t>– Схема восстановления шатуна технического оснащения</a:t>
            </a:r>
            <a:endParaRPr dirty="0"/>
          </a:p>
        </p:txBody>
      </p:sp>
      <p:sp>
        <p:nvSpPr>
          <p:cNvPr id="8" name="Заголовок 5"/>
          <p:cNvSpPr>
            <a:spLocks noGrp="1"/>
          </p:cNvSpPr>
          <p:nvPr>
            <p:ph type="title"/>
          </p:nvPr>
        </p:nvSpPr>
        <p:spPr bwMode="auto">
          <a:xfrm>
            <a:off x="809039" y="296091"/>
            <a:ext cx="10573922" cy="149787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3100" b="1" dirty="0">
                <a:solidFill>
                  <a:schemeClr val="bg1"/>
                </a:solidFill>
              </a:rPr>
              <a:t>раздел 4 «Проектирование системы профилактических мероприятий по обеспечению безопасности ремонта двигателей»</a:t>
            </a:r>
            <a:r>
              <a:rPr sz="2500" b="1" dirty="0">
                <a:solidFill>
                  <a:schemeClr val="bg1"/>
                </a:solidFill>
              </a:rPr>
              <a:t/>
            </a:r>
            <a:br>
              <a:rPr sz="2500" b="1" dirty="0">
                <a:solidFill>
                  <a:schemeClr val="bg1"/>
                </a:solidFill>
              </a:rPr>
            </a:br>
            <a:endParaRPr lang="ru-RU" sz="25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 bwMode="auto">
          <a:xfrm>
            <a:off x="637381" y="296091"/>
            <a:ext cx="10917238" cy="1132115"/>
          </a:xfrm>
        </p:spPr>
        <p:txBody>
          <a:bodyPr>
            <a:noAutofit/>
          </a:bodyPr>
          <a:lstStyle/>
          <a:p>
            <a:pPr indent="45000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sz="1400">
              <a:solidFill>
                <a:schemeClr val="bg1"/>
              </a:solidFill>
            </a:endParaRPr>
          </a:p>
        </p:txBody>
      </p:sp>
      <p:sp>
        <p:nvSpPr>
          <p:cNvPr id="4" name="Текст 6"/>
          <p:cNvSpPr txBox="1"/>
          <p:nvPr/>
        </p:nvSpPr>
        <p:spPr bwMode="auto">
          <a:xfrm>
            <a:off x="637381" y="1362892"/>
            <a:ext cx="10917238" cy="499436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800" cap="none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6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8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11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6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17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23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29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34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40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46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00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sz="1400">
              <a:solidFill>
                <a:schemeClr val="bg1"/>
              </a:solidFill>
            </a:endParaRPr>
          </a:p>
        </p:txBody>
      </p:sp>
      <p:sp>
        <p:nvSpPr>
          <p:cNvPr id="10" name="Текст 6"/>
          <p:cNvSpPr txBox="1"/>
          <p:nvPr/>
        </p:nvSpPr>
        <p:spPr bwMode="auto">
          <a:xfrm>
            <a:off x="721312" y="1583341"/>
            <a:ext cx="10917238" cy="46420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800" cap="none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6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8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11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6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17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23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29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34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40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46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0215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В данном разделе представлены результаты организации процесса проектирования системы профилактических мероприятий, карты технологического процесса восстановления детали и оформления технологических документов. Были выявлены основные проблемы в области профилактики и ремонта двигателей автомобилей КамАЗ-740.</a:t>
            </a:r>
            <a:endParaRPr dirty="0">
              <a:solidFill>
                <a:prstClr val="black"/>
              </a:solidFill>
            </a:endParaRPr>
          </a:p>
          <a:p>
            <a:pPr indent="450215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При проектировании системы профилактических мероприятий разработана регламентированная процедура замены старого оборудования на новое.</a:t>
            </a:r>
            <a:endParaRPr dirty="0">
              <a:solidFill>
                <a:prstClr val="black"/>
              </a:solidFill>
            </a:endParaRPr>
          </a:p>
          <a:p>
            <a:pPr indent="450215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Для обеспечения безопасности ремонта были разработаны технологические документы, которые содержат информацию о правилах и требованиях по безопасности, инструкции по выполнению работ, требования к инструментам и оборудованию. Оформление технологических документов позволяет снизить риск возникновения аварийных ситуаций и обеспечить безопасность персонала.</a:t>
            </a:r>
            <a:endParaRPr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ru-RU" sz="1800" dirty="0">
                <a:latin typeface="Times New Roman"/>
                <a:ea typeface="Times New Roman"/>
              </a:rPr>
              <a:t/>
            </a:r>
            <a:br>
              <a:rPr lang="ru-RU" sz="1800" dirty="0">
                <a:latin typeface="Times New Roman"/>
                <a:ea typeface="Times New Roman"/>
              </a:rPr>
            </a:br>
            <a:endParaRPr lang="ru-RU" dirty="0">
              <a:solidFill>
                <a:prstClr val="black"/>
              </a:solidFill>
            </a:endParaRPr>
          </a:p>
          <a:p>
            <a:pPr indent="450215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5" name="Заголовок 5"/>
          <p:cNvSpPr>
            <a:spLocks noGrp="1"/>
          </p:cNvSpPr>
          <p:nvPr>
            <p:ph type="title"/>
          </p:nvPr>
        </p:nvSpPr>
        <p:spPr bwMode="auto">
          <a:xfrm>
            <a:off x="809039" y="296091"/>
            <a:ext cx="10573922" cy="149787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3100" b="1" dirty="0">
                <a:solidFill>
                  <a:schemeClr val="bg1"/>
                </a:solidFill>
              </a:rPr>
              <a:t>раздел 4 «Проектирование системы профилактических мероприятий по обеспечению безопасности ремонта двигателей»</a:t>
            </a:r>
            <a:r>
              <a:rPr sz="2500" b="1" dirty="0">
                <a:solidFill>
                  <a:schemeClr val="bg1"/>
                </a:solidFill>
              </a:rPr>
              <a:t/>
            </a:r>
            <a:br>
              <a:rPr sz="2500" b="1" dirty="0">
                <a:solidFill>
                  <a:schemeClr val="bg1"/>
                </a:solidFill>
              </a:rPr>
            </a:br>
            <a:endParaRPr lang="ru-RU" sz="25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 bwMode="auto">
          <a:xfrm>
            <a:off x="637381" y="296091"/>
            <a:ext cx="10917238" cy="1132115"/>
          </a:xfrm>
        </p:spPr>
        <p:txBody>
          <a:bodyPr>
            <a:noAutofit/>
          </a:bodyPr>
          <a:lstStyle/>
          <a:p>
            <a:pPr indent="45000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sz="1400">
              <a:solidFill>
                <a:schemeClr val="bg1"/>
              </a:solidFill>
            </a:endParaRPr>
          </a:p>
        </p:txBody>
      </p:sp>
      <p:sp>
        <p:nvSpPr>
          <p:cNvPr id="4" name="Текст 6"/>
          <p:cNvSpPr txBox="1"/>
          <p:nvPr/>
        </p:nvSpPr>
        <p:spPr bwMode="auto">
          <a:xfrm>
            <a:off x="637381" y="1362892"/>
            <a:ext cx="10917238" cy="499436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800" cap="none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6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8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11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6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17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23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29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34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40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46" indent="0" algn="l" defTabSz="457206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/>
              <a:buNone/>
              <a:defRPr sz="1400" cap="none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00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endParaRPr lang="ru-RU" sz="1400">
              <a:solidFill>
                <a:schemeClr val="bg1"/>
              </a:solidFill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9502336"/>
              </p:ext>
            </p:extLst>
          </p:nvPr>
        </p:nvGraphicFramePr>
        <p:xfrm>
          <a:off x="1581090" y="1320556"/>
          <a:ext cx="8385870" cy="51162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name="oleObj" r:id="rId3" imgW="0" imgH="0" progId="FoxitReader.Document">
                  <p:embed/>
                </p:oleObj>
              </mc:Choice>
              <mc:Fallback>
                <p:oleObj name="oleObj" r:id="rId3" imgW="0" imgH="0" progId="FoxitReader.Document">
                  <p:embed/>
                  <p:pic>
                    <p:nvPicPr>
                      <p:cNvPr id="1032" name=""/>
                      <p:cNvPicPr/>
                      <p:nvPr/>
                    </p:nvPicPr>
                    <p:blipFill>
                      <a:blip r:embed="rId4"/>
                      <a:stretch/>
                    </p:blipFill>
                    <p:spPr bwMode="auto">
                      <a:xfrm>
                        <a:off x="1581090" y="1320556"/>
                        <a:ext cx="8385870" cy="51162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Заголовок 5"/>
          <p:cNvSpPr>
            <a:spLocks noGrp="1"/>
          </p:cNvSpPr>
          <p:nvPr>
            <p:ph type="title"/>
          </p:nvPr>
        </p:nvSpPr>
        <p:spPr bwMode="auto">
          <a:xfrm>
            <a:off x="809039" y="296091"/>
            <a:ext cx="10573922" cy="149787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3100" b="1" dirty="0">
                <a:solidFill>
                  <a:schemeClr val="bg1"/>
                </a:solidFill>
              </a:rPr>
              <a:t>раздел 4 «Проектирование системы профилактических мероприятий по обеспечению безопасности ремонта двигателей»</a:t>
            </a:r>
            <a:r>
              <a:rPr sz="2500" b="1" dirty="0">
                <a:solidFill>
                  <a:schemeClr val="bg1"/>
                </a:solidFill>
              </a:rPr>
              <a:t/>
            </a:r>
            <a:br>
              <a:rPr sz="2500" b="1" dirty="0">
                <a:solidFill>
                  <a:schemeClr val="bg1"/>
                </a:solidFill>
              </a:rPr>
            </a:br>
            <a:endParaRPr lang="ru-RU" sz="25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6344" y="6444734"/>
            <a:ext cx="12463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Рисунок 10. Проект системы обеспечение безопасности технологического процесса по ремонту двигателя Камаз-740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 bwMode="auto">
          <a:xfrm>
            <a:off x="637379" y="365125"/>
            <a:ext cx="10917239" cy="49847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750" b="1" dirty="0">
                <a:solidFill>
                  <a:schemeClr val="bg1"/>
                </a:solidFill>
              </a:rPr>
              <a:t>Раздел 5 «Охрана труда»</a:t>
            </a:r>
            <a:endParaRPr sz="2750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 bwMode="auto">
          <a:xfrm>
            <a:off x="637379" y="1007972"/>
            <a:ext cx="10917238" cy="5397818"/>
          </a:xfrm>
        </p:spPr>
        <p:txBody>
          <a:bodyPr>
            <a:normAutofit fontScale="25000" lnSpcReduction="20000"/>
          </a:bodyPr>
          <a:lstStyle/>
          <a:p>
            <a:pPr indent="450215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dirty="0">
                <a:solidFill>
                  <a:prstClr val="black"/>
                </a:solidFill>
              </a:rPr>
              <a:t>В результате анализа потенциально возможных травмирующих и вредных воздействий, были выявлены основные опасности, которые могут возникнуть при проведении работ. Для уменьшения риска травм и воздействия на здоровье работников, были предложены меры по обеспечению комфортных условий деятельности человека, включая создание нормативных параметров микроклимата и производственного освещения, а также рациональную организацию рабочего места.</a:t>
            </a:r>
            <a:endParaRPr sz="7200" dirty="0">
              <a:solidFill>
                <a:prstClr val="black"/>
              </a:solidFill>
            </a:endParaRPr>
          </a:p>
          <a:p>
            <a:pPr indent="450215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dirty="0">
                <a:solidFill>
                  <a:prstClr val="black"/>
                </a:solidFill>
              </a:rPr>
              <a:t>Также была проведена оценка тяжести и напряженности трудового процесса, в результате чего были определены оптимальные режимы работы, позволяющие уменьшить физическую и эмоциональную нагрузку на работников.</a:t>
            </a:r>
            <a:endParaRPr sz="7200" dirty="0">
              <a:solidFill>
                <a:prstClr val="black"/>
              </a:solidFill>
            </a:endParaRPr>
          </a:p>
          <a:p>
            <a:pPr indent="450215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dirty="0">
                <a:solidFill>
                  <a:prstClr val="black"/>
                </a:solidFill>
              </a:rPr>
              <a:t>В целом, глава позволяет оценить риски и разработать меры по обеспечению безопасности труда при проведении профилактических и ремонтных работ на двигателях КамАЗ-740.</a:t>
            </a:r>
            <a:endParaRPr dirty="0"/>
          </a:p>
          <a:p>
            <a:pPr indent="450215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dirty="0">
                <a:solidFill>
                  <a:prstClr val="black"/>
                </a:solidFill>
              </a:rPr>
              <a:t>Регламентированная процедура нанесения на производственное оборудование, органы управления и контроля, элементы конструкций, коммуникаций и на другие объекты сигнальных цветов и знаков безопасности представлена в графической части.</a:t>
            </a:r>
            <a:endParaRPr dirty="0"/>
          </a:p>
          <a:p>
            <a:pPr indent="450215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sz="7200" dirty="0"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 bwMode="auto">
          <a:xfrm>
            <a:off x="637381" y="1184275"/>
            <a:ext cx="10917238" cy="4737554"/>
          </a:xfrm>
        </p:spPr>
        <p:txBody>
          <a:bodyPr>
            <a:normAutofit/>
          </a:bodyPr>
          <a:lstStyle/>
          <a:p>
            <a:pPr indent="450215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sz="7200"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00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0332887"/>
              </p:ext>
            </p:extLst>
          </p:nvPr>
        </p:nvGraphicFramePr>
        <p:xfrm>
          <a:off x="1205653" y="863600"/>
          <a:ext cx="9355667" cy="56543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oleObj" r:id="rId4" imgW="0" imgH="0" progId="FoxitReader.Document">
                  <p:embed/>
                </p:oleObj>
              </mc:Choice>
              <mc:Fallback>
                <p:oleObj name="oleObj" r:id="rId4" imgW="0" imgH="0" progId="FoxitReader.Document">
                  <p:embed/>
                  <p:pic>
                    <p:nvPicPr>
                      <p:cNvPr id="1033" name=""/>
                      <p:cNvPicPr/>
                      <p:nvPr/>
                    </p:nvPicPr>
                    <p:blipFill>
                      <a:blip r:embed="rId5"/>
                      <a:stretch/>
                    </p:blipFill>
                    <p:spPr bwMode="auto">
                      <a:xfrm>
                        <a:off x="1205653" y="863600"/>
                        <a:ext cx="9355667" cy="56543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Заголовок 5"/>
          <p:cNvSpPr>
            <a:spLocks noGrp="1"/>
          </p:cNvSpPr>
          <p:nvPr>
            <p:ph type="title"/>
          </p:nvPr>
        </p:nvSpPr>
        <p:spPr bwMode="auto">
          <a:xfrm>
            <a:off x="637379" y="365125"/>
            <a:ext cx="10917239" cy="49847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750" b="1" dirty="0">
                <a:solidFill>
                  <a:schemeClr val="bg1"/>
                </a:solidFill>
              </a:rPr>
              <a:t>Раздел 5 «Охрана труда»</a:t>
            </a:r>
            <a:endParaRPr sz="2750" dirty="0"/>
          </a:p>
        </p:txBody>
      </p:sp>
      <p:sp>
        <p:nvSpPr>
          <p:cNvPr id="5" name="TextBox 4"/>
          <p:cNvSpPr txBox="1"/>
          <p:nvPr/>
        </p:nvSpPr>
        <p:spPr>
          <a:xfrm>
            <a:off x="1298449" y="6417748"/>
            <a:ext cx="9217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bg1"/>
                </a:solidFill>
              </a:rPr>
              <a:t>Рисунок 11. Регламентированная процедура нанесения на производственное оборудование, органы управления и контроля, элементы конструкций, коммуникаций, и на другие объекты сигнальных цветов и знаков безопасности</a:t>
            </a:r>
            <a:endParaRPr lang="ru-RU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 bwMode="auto">
          <a:xfrm>
            <a:off x="758113" y="385161"/>
            <a:ext cx="10917239" cy="1173673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500" b="1" dirty="0">
                <a:solidFill>
                  <a:schemeClr val="bg1"/>
                </a:solidFill>
              </a:rPr>
              <a:t/>
            </a:r>
            <a:br>
              <a:rPr lang="ru-RU" sz="2500" b="1" dirty="0">
                <a:solidFill>
                  <a:schemeClr val="bg1"/>
                </a:solidFill>
              </a:rPr>
            </a:br>
            <a:r>
              <a:rPr lang="ru-RU" sz="2500" b="1" dirty="0">
                <a:solidFill>
                  <a:schemeClr val="bg1"/>
                </a:solidFill>
              </a:rPr>
              <a:t/>
            </a:r>
            <a:br>
              <a:rPr lang="ru-RU" sz="2500" b="1" dirty="0">
                <a:solidFill>
                  <a:schemeClr val="bg1"/>
                </a:solidFill>
              </a:rPr>
            </a:br>
            <a:r>
              <a:rPr lang="ru-RU" sz="2500" b="1" dirty="0">
                <a:solidFill>
                  <a:schemeClr val="bg1"/>
                </a:solidFill>
              </a:rPr>
              <a:t/>
            </a:r>
            <a:br>
              <a:rPr lang="ru-RU" sz="2500" b="1" dirty="0">
                <a:solidFill>
                  <a:schemeClr val="bg1"/>
                </a:solidFill>
              </a:rPr>
            </a:br>
            <a:r>
              <a:rPr lang="ru-RU" sz="2750" b="1" dirty="0">
                <a:solidFill>
                  <a:schemeClr val="bg1"/>
                </a:solidFill>
              </a:rPr>
              <a:t>Раздел 6 «Охрана окружающей среды и экологическая безопасность»</a:t>
            </a:r>
            <a:r>
              <a:rPr lang="ru-RU" sz="2500" b="1" dirty="0">
                <a:solidFill>
                  <a:schemeClr val="bg1"/>
                </a:solidFill>
              </a:rPr>
              <a:t/>
            </a:r>
            <a:br>
              <a:rPr lang="ru-RU" sz="2500" b="1" dirty="0">
                <a:solidFill>
                  <a:schemeClr val="bg1"/>
                </a:solidFill>
              </a:rPr>
            </a:br>
            <a:endParaRPr lang="ru-RU" sz="2500" b="1" dirty="0">
              <a:solidFill>
                <a:schemeClr val="bg1"/>
              </a:solidFill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 bwMode="auto">
          <a:xfrm>
            <a:off x="711282" y="1408003"/>
            <a:ext cx="10769435" cy="5064836"/>
          </a:xfrm>
        </p:spPr>
        <p:txBody>
          <a:bodyPr>
            <a:noAutofit/>
          </a:bodyPr>
          <a:lstStyle/>
          <a:p>
            <a:pPr indent="45000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</a:rPr>
              <a:t>Проведена оценка антропогенного воздействия объекта на окружающую среду:</a:t>
            </a:r>
            <a:endParaRPr dirty="0"/>
          </a:p>
          <a:p>
            <a:pPr indent="45000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</a:rPr>
              <a:t>- при авариях и пожарах;</a:t>
            </a:r>
            <a:endParaRPr dirty="0"/>
          </a:p>
          <a:p>
            <a:pPr indent="45000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</a:rPr>
              <a:t>- при организации пожаротушения;</a:t>
            </a:r>
            <a:endParaRPr dirty="0"/>
          </a:p>
          <a:p>
            <a:pPr indent="45000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</a:rPr>
              <a:t>- при организации эксплуатации и ремонта пожарной техники и оборудования.</a:t>
            </a:r>
            <a:endParaRPr dirty="0"/>
          </a:p>
          <a:p>
            <a:pPr indent="45000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</a:rPr>
              <a:t>В целях сохранения окружающей среды предусмотрены следующие мероприятия:</a:t>
            </a:r>
            <a:endParaRPr dirty="0">
              <a:solidFill>
                <a:schemeClr val="bg1"/>
              </a:solidFill>
            </a:endParaRPr>
          </a:p>
          <a:p>
            <a:pPr indent="45000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</a:rPr>
              <a:t>– каждая машина проверяется на содержание СО в выхлопных газах на пункте ТО;</a:t>
            </a:r>
            <a:endParaRPr dirty="0">
              <a:solidFill>
                <a:schemeClr val="bg1"/>
              </a:solidFill>
            </a:endParaRPr>
          </a:p>
          <a:p>
            <a:pPr indent="45000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</a:rPr>
              <a:t>– мойку машин следует производить в специально отведенных для этого помещениях, оборудованных очистными сооружениями;</a:t>
            </a:r>
            <a:endParaRPr dirty="0">
              <a:solidFill>
                <a:schemeClr val="bg1"/>
              </a:solidFill>
            </a:endParaRPr>
          </a:p>
          <a:p>
            <a:pPr indent="45000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</a:rPr>
              <a:t>– отработанное масло следует сливать в специальные емкости с последующей его утилизацией.</a:t>
            </a:r>
            <a:endParaRPr dirty="0">
              <a:solidFill>
                <a:schemeClr val="bg1"/>
              </a:solidFill>
            </a:endParaRPr>
          </a:p>
          <a:p>
            <a:pPr indent="45000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</a:rPr>
              <a:t>Анализ вредных воздействий на окружающую среду представлен в графической части.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 bwMode="auto">
          <a:xfrm>
            <a:off x="741180" y="1624991"/>
            <a:ext cx="10769435" cy="4293209"/>
          </a:xfrm>
        </p:spPr>
        <p:txBody>
          <a:bodyPr>
            <a:noAutofit/>
          </a:bodyPr>
          <a:lstStyle/>
          <a:p>
            <a:pPr indent="45000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</a:rPr>
              <a:t>В результате проведенного анализа, можно прийти к выводу, что при производстве технологических операций по ремонту двигателей необходимо применять современные методы и технологии, способствующие минимизации негативного влияния на окружающую среду. Кроме того, рекомендуется соблюдать меры по экологической безопасности при работе с опасными химическими веществами, а также организовывать правильную утилизацию отходов.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" name="Заголовок 5"/>
          <p:cNvSpPr>
            <a:spLocks noGrp="1"/>
          </p:cNvSpPr>
          <p:nvPr>
            <p:ph type="title"/>
          </p:nvPr>
        </p:nvSpPr>
        <p:spPr bwMode="auto">
          <a:xfrm>
            <a:off x="758113" y="385161"/>
            <a:ext cx="10917239" cy="1173673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500" b="1" dirty="0">
                <a:solidFill>
                  <a:schemeClr val="bg1"/>
                </a:solidFill>
              </a:rPr>
              <a:t/>
            </a:r>
            <a:br>
              <a:rPr lang="ru-RU" sz="2500" b="1" dirty="0">
                <a:solidFill>
                  <a:schemeClr val="bg1"/>
                </a:solidFill>
              </a:rPr>
            </a:br>
            <a:r>
              <a:rPr lang="ru-RU" sz="2500" b="1" dirty="0">
                <a:solidFill>
                  <a:schemeClr val="bg1"/>
                </a:solidFill>
              </a:rPr>
              <a:t/>
            </a:r>
            <a:br>
              <a:rPr lang="ru-RU" sz="2500" b="1" dirty="0">
                <a:solidFill>
                  <a:schemeClr val="bg1"/>
                </a:solidFill>
              </a:rPr>
            </a:br>
            <a:r>
              <a:rPr lang="ru-RU" sz="2500" b="1" dirty="0">
                <a:solidFill>
                  <a:schemeClr val="bg1"/>
                </a:solidFill>
              </a:rPr>
              <a:t/>
            </a:r>
            <a:br>
              <a:rPr lang="ru-RU" sz="2500" b="1" dirty="0">
                <a:solidFill>
                  <a:schemeClr val="bg1"/>
                </a:solidFill>
              </a:rPr>
            </a:br>
            <a:r>
              <a:rPr lang="ru-RU" sz="2750" b="1" dirty="0">
                <a:solidFill>
                  <a:schemeClr val="bg1"/>
                </a:solidFill>
              </a:rPr>
              <a:t>Раздел 6 «Охрана окружающей среды и экологическая безопасность»</a:t>
            </a:r>
            <a:r>
              <a:rPr lang="ru-RU" sz="2500" b="1" dirty="0">
                <a:solidFill>
                  <a:schemeClr val="bg1"/>
                </a:solidFill>
              </a:rPr>
              <a:t/>
            </a:r>
            <a:br>
              <a:rPr lang="ru-RU" sz="2500" b="1" dirty="0">
                <a:solidFill>
                  <a:schemeClr val="bg1"/>
                </a:solidFill>
              </a:rPr>
            </a:br>
            <a:endParaRPr lang="ru-RU" sz="25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0562123"/>
              </p:ext>
            </p:extLst>
          </p:nvPr>
        </p:nvGraphicFramePr>
        <p:xfrm>
          <a:off x="966652" y="1170795"/>
          <a:ext cx="9530660" cy="53807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6" name="oleObj" r:id="rId3" imgW="0" imgH="0" progId="FoxitReader.Document">
                  <p:embed/>
                </p:oleObj>
              </mc:Choice>
              <mc:Fallback>
                <p:oleObj name="oleObj" r:id="rId3" imgW="0" imgH="0" progId="FoxitReader.Document">
                  <p:embed/>
                  <p:pic>
                    <p:nvPicPr>
                      <p:cNvPr id="1034" name=""/>
                      <p:cNvPicPr/>
                      <p:nvPr/>
                    </p:nvPicPr>
                    <p:blipFill>
                      <a:blip r:embed="rId4"/>
                      <a:stretch/>
                    </p:blipFill>
                    <p:spPr bwMode="auto">
                      <a:xfrm>
                        <a:off x="966652" y="1170795"/>
                        <a:ext cx="9530660" cy="53807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Заголовок 5"/>
          <p:cNvSpPr>
            <a:spLocks noGrp="1"/>
          </p:cNvSpPr>
          <p:nvPr>
            <p:ph type="title"/>
          </p:nvPr>
        </p:nvSpPr>
        <p:spPr bwMode="auto">
          <a:xfrm>
            <a:off x="758113" y="385161"/>
            <a:ext cx="10917239" cy="1173673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500" b="1" dirty="0">
                <a:solidFill>
                  <a:schemeClr val="bg1"/>
                </a:solidFill>
              </a:rPr>
              <a:t/>
            </a:r>
            <a:br>
              <a:rPr lang="ru-RU" sz="2500" b="1" dirty="0">
                <a:solidFill>
                  <a:schemeClr val="bg1"/>
                </a:solidFill>
              </a:rPr>
            </a:br>
            <a:r>
              <a:rPr lang="ru-RU" sz="2500" b="1" dirty="0">
                <a:solidFill>
                  <a:schemeClr val="bg1"/>
                </a:solidFill>
              </a:rPr>
              <a:t/>
            </a:r>
            <a:br>
              <a:rPr lang="ru-RU" sz="2500" b="1" dirty="0">
                <a:solidFill>
                  <a:schemeClr val="bg1"/>
                </a:solidFill>
              </a:rPr>
            </a:br>
            <a:r>
              <a:rPr lang="ru-RU" sz="2500" b="1" dirty="0">
                <a:solidFill>
                  <a:schemeClr val="bg1"/>
                </a:solidFill>
              </a:rPr>
              <a:t/>
            </a:r>
            <a:br>
              <a:rPr lang="ru-RU" sz="2500" b="1" dirty="0">
                <a:solidFill>
                  <a:schemeClr val="bg1"/>
                </a:solidFill>
              </a:rPr>
            </a:br>
            <a:r>
              <a:rPr lang="ru-RU" sz="2750" b="1" dirty="0">
                <a:solidFill>
                  <a:schemeClr val="bg1"/>
                </a:solidFill>
              </a:rPr>
              <a:t>Раздел 6 «Охрана окружающей среды и экологическая безопасность»</a:t>
            </a:r>
            <a:r>
              <a:rPr lang="ru-RU" sz="2500" b="1" dirty="0">
                <a:solidFill>
                  <a:schemeClr val="bg1"/>
                </a:solidFill>
              </a:rPr>
              <a:t/>
            </a:r>
            <a:br>
              <a:rPr lang="ru-RU" sz="2500" b="1" dirty="0">
                <a:solidFill>
                  <a:schemeClr val="bg1"/>
                </a:solidFill>
              </a:rPr>
            </a:br>
            <a:endParaRPr lang="ru-RU" sz="25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8992" y="6488668"/>
            <a:ext cx="92288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Рисунок 12. Регламентированная процедура замены старого оборудования на новое.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 bwMode="auto">
          <a:xfrm>
            <a:off x="586845" y="401078"/>
            <a:ext cx="10917239" cy="97536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750" b="1" dirty="0">
                <a:solidFill>
                  <a:prstClr val="black"/>
                </a:solidFill>
              </a:rPr>
              <a:t>Раздел 7 «Защита в чрезвычайных и  аварийных ситуациях» </a:t>
            </a:r>
            <a:br>
              <a:rPr lang="ru-RU" sz="2750" b="1" dirty="0">
                <a:solidFill>
                  <a:prstClr val="black"/>
                </a:solidFill>
              </a:rPr>
            </a:br>
            <a:endParaRPr lang="ru-RU" sz="2750" b="1" dirty="0">
              <a:solidFill>
                <a:schemeClr val="bg1"/>
              </a:solidFill>
            </a:endParaRPr>
          </a:p>
        </p:txBody>
      </p:sp>
      <p:sp>
        <p:nvSpPr>
          <p:cNvPr id="8" name="Текст 1"/>
          <p:cNvSpPr>
            <a:spLocks noGrp="1"/>
          </p:cNvSpPr>
          <p:nvPr>
            <p:ph type="body" idx="1"/>
          </p:nvPr>
        </p:nvSpPr>
        <p:spPr bwMode="auto">
          <a:xfrm>
            <a:off x="643813" y="914400"/>
            <a:ext cx="10769435" cy="5123010"/>
          </a:xfrm>
        </p:spPr>
        <p:txBody>
          <a:bodyPr>
            <a:noAutofit/>
          </a:bodyPr>
          <a:lstStyle/>
          <a:p>
            <a:pPr indent="450215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</a:rPr>
              <a:t>Раздел </a:t>
            </a:r>
            <a:r>
              <a:rPr lang="ru-RU" dirty="0" smtClean="0">
                <a:solidFill>
                  <a:schemeClr val="bg1"/>
                </a:solidFill>
              </a:rPr>
              <a:t>«Защита </a:t>
            </a:r>
            <a:r>
              <a:rPr lang="ru-RU" dirty="0">
                <a:solidFill>
                  <a:schemeClr val="bg1"/>
                </a:solidFill>
              </a:rPr>
              <a:t>в чрезвычайных и аварийных </a:t>
            </a:r>
            <a:r>
              <a:rPr lang="ru-RU" dirty="0" smtClean="0">
                <a:solidFill>
                  <a:schemeClr val="bg1"/>
                </a:solidFill>
              </a:rPr>
              <a:t>ситуациях» </a:t>
            </a:r>
            <a:r>
              <a:rPr lang="ru-RU" dirty="0">
                <a:solidFill>
                  <a:schemeClr val="bg1"/>
                </a:solidFill>
              </a:rPr>
              <a:t>посвящена изучению мер, направленных на предотвращение и ликвидацию аварийных и чрезвычайных ситуаций в процессе технологического процесса ремонта и профилактики двигателей КамАЗ-740.</a:t>
            </a:r>
            <a:endParaRPr dirty="0">
              <a:solidFill>
                <a:schemeClr val="bg1"/>
              </a:solidFill>
            </a:endParaRPr>
          </a:p>
          <a:p>
            <a:pPr indent="450215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</a:rPr>
              <a:t>В ходе анализа потенциальных опасностей были выявлены основные причины возникновения аварийных ситуаций, в том числе неквалифицированный персонал, несоответствие технического оборудования, нарушение правил техники безопасности и т.д.</a:t>
            </a:r>
            <a:endParaRPr dirty="0">
              <a:solidFill>
                <a:schemeClr val="bg1"/>
              </a:solidFill>
            </a:endParaRPr>
          </a:p>
          <a:p>
            <a:pPr indent="450215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</a:rPr>
              <a:t>Были рассмотрены меры по предотвращению и ликвидации аварийных ситуаций, такие как обучение персонала правилам техники безопасности, регулярный технический осмотр оборудования, использование средств индивидуальной защиты, а также создание аварийных планов и оперативных штабов для быстрой реакции на происшествия.</a:t>
            </a:r>
            <a:endParaRPr dirty="0">
              <a:solidFill>
                <a:schemeClr val="bg1"/>
              </a:solidFill>
            </a:endParaRPr>
          </a:p>
          <a:p>
            <a:pPr indent="450215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</a:rPr>
              <a:t>В заключение можно сказать, что разработка системы защиты в чрезвычайных и аварийных ситуациях позволит обеспечить безопасность персонала и сохранность оборудования, а также предотвратить негативное влияние на окружающую среду.</a:t>
            </a:r>
            <a:endParaRPr dirty="0">
              <a:solidFill>
                <a:schemeClr val="bg1"/>
              </a:solidFill>
            </a:endParaRPr>
          </a:p>
          <a:p>
            <a:pPr indent="45000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3524570"/>
              </p:ext>
            </p:extLst>
          </p:nvPr>
        </p:nvGraphicFramePr>
        <p:xfrm>
          <a:off x="1219201" y="1152851"/>
          <a:ext cx="9086088" cy="5446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0" name="oleObj" r:id="rId3" imgW="0" imgH="0" progId="FoxitReader.Document">
                  <p:embed/>
                </p:oleObj>
              </mc:Choice>
              <mc:Fallback>
                <p:oleObj name="oleObj" r:id="rId3" imgW="0" imgH="0" progId="FoxitReader.Document">
                  <p:embed/>
                  <p:pic>
                    <p:nvPicPr>
                      <p:cNvPr id="1035" name=""/>
                      <p:cNvPicPr/>
                      <p:nvPr/>
                    </p:nvPicPr>
                    <p:blipFill>
                      <a:blip r:embed="rId4"/>
                      <a:stretch/>
                    </p:blipFill>
                    <p:spPr bwMode="auto">
                      <a:xfrm>
                        <a:off x="1219201" y="1152851"/>
                        <a:ext cx="9086088" cy="54467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Заголовок 5"/>
          <p:cNvSpPr>
            <a:spLocks noGrp="1"/>
          </p:cNvSpPr>
          <p:nvPr>
            <p:ph type="title"/>
          </p:nvPr>
        </p:nvSpPr>
        <p:spPr bwMode="auto">
          <a:xfrm>
            <a:off x="758113" y="385161"/>
            <a:ext cx="10917239" cy="1173673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500" b="1" dirty="0">
                <a:solidFill>
                  <a:schemeClr val="bg1"/>
                </a:solidFill>
              </a:rPr>
              <a:t/>
            </a:r>
            <a:br>
              <a:rPr lang="ru-RU" sz="2500" b="1" dirty="0">
                <a:solidFill>
                  <a:schemeClr val="bg1"/>
                </a:solidFill>
              </a:rPr>
            </a:br>
            <a:r>
              <a:rPr lang="ru-RU" sz="2500" b="1" dirty="0">
                <a:solidFill>
                  <a:schemeClr val="bg1"/>
                </a:solidFill>
              </a:rPr>
              <a:t/>
            </a:r>
            <a:br>
              <a:rPr lang="ru-RU" sz="2500" b="1" dirty="0">
                <a:solidFill>
                  <a:schemeClr val="bg1"/>
                </a:solidFill>
              </a:rPr>
            </a:br>
            <a:r>
              <a:rPr lang="ru-RU" sz="2500" b="1" dirty="0">
                <a:solidFill>
                  <a:schemeClr val="bg1"/>
                </a:solidFill>
              </a:rPr>
              <a:t/>
            </a:r>
            <a:br>
              <a:rPr lang="ru-RU" sz="2500" b="1" dirty="0">
                <a:solidFill>
                  <a:schemeClr val="bg1"/>
                </a:solidFill>
              </a:rPr>
            </a:br>
            <a:r>
              <a:rPr lang="ru-RU" sz="2750" b="1" dirty="0">
                <a:solidFill>
                  <a:prstClr val="black"/>
                </a:solidFill>
              </a:rPr>
              <a:t>Раздел 7 «Защита в чрезвычайных и  аварийных ситуациях»</a:t>
            </a:r>
            <a:r>
              <a:rPr lang="ru-RU" sz="2500" b="1" dirty="0">
                <a:solidFill>
                  <a:schemeClr val="bg1"/>
                </a:solidFill>
              </a:rPr>
              <a:t/>
            </a:r>
            <a:br>
              <a:rPr lang="ru-RU" sz="2500" b="1" dirty="0">
                <a:solidFill>
                  <a:schemeClr val="bg1"/>
                </a:solidFill>
              </a:rPr>
            </a:br>
            <a:endParaRPr lang="ru-RU" sz="25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16736" y="6519446"/>
            <a:ext cx="79528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Рисунок 13. Структура оборудования для оказания медицинской помощи 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 bwMode="auto">
          <a:xfrm>
            <a:off x="569912" y="301766"/>
            <a:ext cx="11377109" cy="1267181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750" b="1" dirty="0">
                <a:solidFill>
                  <a:prstClr val="black"/>
                </a:solidFill>
              </a:rPr>
              <a:t/>
            </a:r>
            <a:br>
              <a:rPr lang="ru-RU" sz="2750" b="1" dirty="0">
                <a:solidFill>
                  <a:prstClr val="black"/>
                </a:solidFill>
              </a:rPr>
            </a:br>
            <a:r>
              <a:rPr lang="ru-RU" sz="2750" b="1" dirty="0">
                <a:solidFill>
                  <a:prstClr val="black"/>
                </a:solidFill>
              </a:rPr>
              <a:t/>
            </a:r>
            <a:br>
              <a:rPr lang="ru-RU" sz="2750" b="1" dirty="0">
                <a:solidFill>
                  <a:prstClr val="black"/>
                </a:solidFill>
              </a:rPr>
            </a:br>
            <a:r>
              <a:rPr lang="ru-RU" sz="2750" b="1" dirty="0">
                <a:solidFill>
                  <a:prstClr val="black"/>
                </a:solidFill>
              </a:rPr>
              <a:t/>
            </a:r>
            <a:br>
              <a:rPr lang="ru-RU" sz="2750" b="1" dirty="0">
                <a:solidFill>
                  <a:prstClr val="black"/>
                </a:solidFill>
              </a:rPr>
            </a:br>
            <a:r>
              <a:rPr lang="ru-RU" sz="2750" b="1" dirty="0">
                <a:solidFill>
                  <a:prstClr val="black"/>
                </a:solidFill>
              </a:rPr>
              <a:t/>
            </a:r>
            <a:br>
              <a:rPr lang="ru-RU" sz="2750" b="1" dirty="0">
                <a:solidFill>
                  <a:prstClr val="black"/>
                </a:solidFill>
              </a:rPr>
            </a:br>
            <a:r>
              <a:rPr lang="ru-RU" sz="2750" b="1" dirty="0">
                <a:solidFill>
                  <a:prstClr val="black"/>
                </a:solidFill>
              </a:rPr>
              <a:t/>
            </a:r>
            <a:br>
              <a:rPr lang="ru-RU" sz="2750" b="1" dirty="0">
                <a:solidFill>
                  <a:prstClr val="black"/>
                </a:solidFill>
              </a:rPr>
            </a:br>
            <a:r>
              <a:rPr lang="ru-RU" sz="2750" b="1" dirty="0">
                <a:solidFill>
                  <a:prstClr val="black"/>
                </a:solidFill>
              </a:rPr>
              <a:t/>
            </a:r>
            <a:br>
              <a:rPr lang="ru-RU" sz="2750" b="1" dirty="0">
                <a:solidFill>
                  <a:prstClr val="black"/>
                </a:solidFill>
              </a:rPr>
            </a:br>
            <a:r>
              <a:rPr lang="ru-RU" sz="2750" b="1" dirty="0">
                <a:solidFill>
                  <a:prstClr val="black"/>
                </a:solidFill>
              </a:rPr>
              <a:t/>
            </a:r>
            <a:br>
              <a:rPr lang="ru-RU" sz="2750" b="1" dirty="0">
                <a:solidFill>
                  <a:prstClr val="black"/>
                </a:solidFill>
              </a:rPr>
            </a:br>
            <a:r>
              <a:rPr lang="ru-RU" sz="2750" b="1" dirty="0">
                <a:solidFill>
                  <a:prstClr val="black"/>
                </a:solidFill>
              </a:rPr>
              <a:t/>
            </a:r>
            <a:br>
              <a:rPr lang="ru-RU" sz="2750" b="1" dirty="0">
                <a:solidFill>
                  <a:prstClr val="black"/>
                </a:solidFill>
              </a:rPr>
            </a:br>
            <a:r>
              <a:rPr lang="ru-RU" sz="2750" b="1" dirty="0">
                <a:solidFill>
                  <a:prstClr val="black"/>
                </a:solidFill>
              </a:rPr>
              <a:t>Раздел 8 «Оценка эффективности мероприятий по обеспечению </a:t>
            </a:r>
            <a:r>
              <a:rPr lang="ru-RU" sz="2750" b="1" dirty="0" err="1">
                <a:solidFill>
                  <a:prstClr val="black"/>
                </a:solidFill>
              </a:rPr>
              <a:t>техносферной</a:t>
            </a:r>
            <a:r>
              <a:rPr lang="ru-RU" sz="2750" b="1" dirty="0">
                <a:solidFill>
                  <a:prstClr val="black"/>
                </a:solidFill>
              </a:rPr>
              <a:t> безопасности» </a:t>
            </a:r>
            <a:br>
              <a:rPr lang="ru-RU" sz="2750" b="1" dirty="0">
                <a:solidFill>
                  <a:prstClr val="black"/>
                </a:solidFill>
              </a:rPr>
            </a:br>
            <a:endParaRPr lang="ru-RU" sz="2750" b="1" dirty="0">
              <a:solidFill>
                <a:schemeClr val="bg1"/>
              </a:solidFill>
            </a:endParaRPr>
          </a:p>
        </p:txBody>
      </p:sp>
      <p:sp>
        <p:nvSpPr>
          <p:cNvPr id="4" name="Текст 1"/>
          <p:cNvSpPr>
            <a:spLocks noGrp="1"/>
          </p:cNvSpPr>
          <p:nvPr>
            <p:ph type="body" idx="1"/>
          </p:nvPr>
        </p:nvSpPr>
        <p:spPr bwMode="auto">
          <a:xfrm>
            <a:off x="643813" y="1193075"/>
            <a:ext cx="10769435" cy="5123010"/>
          </a:xfrm>
        </p:spPr>
        <p:txBody>
          <a:bodyPr>
            <a:noAutofit/>
          </a:bodyPr>
          <a:lstStyle/>
          <a:p>
            <a:pPr indent="45000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tabLst>
                <a:tab pos="5944870" algn="l"/>
              </a:tabLst>
              <a:defRPr/>
            </a:pPr>
            <a:r>
              <a:rPr lang="ru-RU" dirty="0">
                <a:solidFill>
                  <a:prstClr val="black"/>
                </a:solidFill>
              </a:rPr>
              <a:t>Таким образом, в конце работы можно сделать вывод, что при ремонте двигателя автомобиля КамАЗ-740 были разработаны мероприятия по </a:t>
            </a:r>
            <a:r>
              <a:rPr lang="ru-RU" dirty="0" err="1">
                <a:solidFill>
                  <a:prstClr val="black"/>
                </a:solidFill>
              </a:rPr>
              <a:t>техносферной</a:t>
            </a:r>
            <a:r>
              <a:rPr lang="ru-RU" dirty="0">
                <a:solidFill>
                  <a:prstClr val="black"/>
                </a:solidFill>
              </a:rPr>
              <a:t> безопасности. Проведенный анализ позволил разработать мероприятия по улучшению условий труда на рабочем месте автомеханика.</a:t>
            </a:r>
            <a:endParaRPr dirty="0">
              <a:solidFill>
                <a:prstClr val="black"/>
              </a:solidFill>
            </a:endParaRPr>
          </a:p>
          <a:p>
            <a:pPr indent="45000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tabLst>
                <a:tab pos="5944870" algn="l"/>
              </a:tabLst>
              <a:defRPr/>
            </a:pPr>
            <a:r>
              <a:rPr lang="ru-RU" dirty="0">
                <a:solidFill>
                  <a:prstClr val="black"/>
                </a:solidFill>
              </a:rPr>
              <a:t>Раздел «Оценка эффективности мероприятий по обеспечению </a:t>
            </a:r>
            <a:r>
              <a:rPr lang="ru-RU" dirty="0" err="1">
                <a:solidFill>
                  <a:prstClr val="black"/>
                </a:solidFill>
              </a:rPr>
              <a:t>техносферной</a:t>
            </a:r>
            <a:r>
              <a:rPr lang="ru-RU" dirty="0">
                <a:solidFill>
                  <a:prstClr val="black"/>
                </a:solidFill>
              </a:rPr>
              <a:t> безопасности» включает в себя описание методик оценки эффективности мероприятий по обеспечению безопасности технологического процесса, применяемых в процессе профилактики и ремонта двигателей автомобилей КамАЗ-740.</a:t>
            </a:r>
            <a:endParaRPr dirty="0">
              <a:solidFill>
                <a:prstClr val="black"/>
              </a:solidFill>
            </a:endParaRPr>
          </a:p>
          <a:p>
            <a:pPr indent="45000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tabLst>
                <a:tab pos="5944870" algn="l"/>
              </a:tabLst>
              <a:defRPr/>
            </a:pPr>
            <a:r>
              <a:rPr lang="ru-RU" dirty="0">
                <a:solidFill>
                  <a:prstClr val="black"/>
                </a:solidFill>
              </a:rPr>
              <a:t>Одним из основных методов оценки эффективности является анализ безопасности технологических процессов, который включает в себя определение опасностей, оценку рисков и разработку мероприятий по уменьшению рисков. В работе был проведен анализ безопасности технологического процесса профилактики и ремонта двигателей КамАЗ-740, а также были разработаны рекомендации по улучшению безопасности этого процесса.</a:t>
            </a:r>
            <a:endParaRPr dirty="0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Текст 1"/>
          <p:cNvSpPr>
            <a:spLocks noGrp="1"/>
          </p:cNvSpPr>
          <p:nvPr>
            <p:ph type="body" idx="1"/>
          </p:nvPr>
        </p:nvSpPr>
        <p:spPr bwMode="auto">
          <a:xfrm>
            <a:off x="724829" y="1115666"/>
            <a:ext cx="10769435" cy="5123010"/>
          </a:xfrm>
        </p:spPr>
        <p:txBody>
          <a:bodyPr>
            <a:noAutofit/>
          </a:bodyPr>
          <a:lstStyle/>
          <a:p>
            <a:pPr indent="45000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tabLst>
                <a:tab pos="5944870" algn="l"/>
              </a:tabLst>
              <a:defRPr/>
            </a:pPr>
            <a:r>
              <a:rPr lang="ru-RU" dirty="0">
                <a:solidFill>
                  <a:prstClr val="black"/>
                </a:solidFill>
              </a:rPr>
              <a:t>Также были рассмотрены методы оценки качества профилактических и ремонтных работ, такие как контроль качества выполняемых работ, анализ статистики отказов и длительности эксплуатации двигателей после проведения ремонта. Эти методы позволяют оценить эффективность применяемых мероприятий и внести необходимые изменения в технологический процесс.</a:t>
            </a:r>
            <a:endParaRPr dirty="0">
              <a:solidFill>
                <a:prstClr val="black"/>
              </a:solidFill>
            </a:endParaRPr>
          </a:p>
          <a:p>
            <a:pPr indent="45000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tabLst>
                <a:tab pos="5944870" algn="l"/>
              </a:tabLst>
              <a:defRPr/>
            </a:pPr>
            <a:r>
              <a:rPr lang="ru-RU" dirty="0">
                <a:solidFill>
                  <a:prstClr val="black"/>
                </a:solidFill>
              </a:rPr>
              <a:t>На основании вышесказанного, раздел «Оценка эффективности мероприятий по обеспечению </a:t>
            </a:r>
            <a:r>
              <a:rPr lang="ru-RU" dirty="0" err="1">
                <a:solidFill>
                  <a:prstClr val="black"/>
                </a:solidFill>
              </a:rPr>
              <a:t>техносферной</a:t>
            </a:r>
            <a:r>
              <a:rPr lang="ru-RU" dirty="0">
                <a:solidFill>
                  <a:prstClr val="black"/>
                </a:solidFill>
              </a:rPr>
              <a:t> безопасности» позволяет оценить эффективность мероприятий по обеспечению безопасности технологического процесса профилактики и ремонта двигателей КамАЗ-740 и разработать рекомендации по улучшению этого процесса.</a:t>
            </a:r>
            <a:endParaRPr dirty="0"/>
          </a:p>
          <a:p>
            <a:pPr indent="45000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tabLst>
                <a:tab pos="5944870" algn="l"/>
              </a:tabLst>
              <a:defRPr/>
            </a:pPr>
            <a:endParaRPr dirty="0">
              <a:solidFill>
                <a:prstClr val="black"/>
              </a:solidFill>
            </a:endParaRPr>
          </a:p>
          <a:p>
            <a:pPr indent="45000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/>
            </a:r>
            <a:br>
              <a:rPr lang="ru-RU" dirty="0">
                <a:solidFill>
                  <a:prstClr val="black"/>
                </a:solidFill>
              </a:rPr>
            </a:br>
            <a:endParaRPr dirty="0">
              <a:solidFill>
                <a:prstClr val="black"/>
              </a:solidFill>
            </a:endParaRPr>
          </a:p>
        </p:txBody>
      </p:sp>
      <p:sp>
        <p:nvSpPr>
          <p:cNvPr id="3" name="Заголовок 5"/>
          <p:cNvSpPr>
            <a:spLocks noGrp="1"/>
          </p:cNvSpPr>
          <p:nvPr>
            <p:ph type="title"/>
          </p:nvPr>
        </p:nvSpPr>
        <p:spPr bwMode="auto">
          <a:xfrm>
            <a:off x="569912" y="301766"/>
            <a:ext cx="11377109" cy="1267181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750" b="1" dirty="0">
                <a:solidFill>
                  <a:prstClr val="black"/>
                </a:solidFill>
              </a:rPr>
              <a:t/>
            </a:r>
            <a:br>
              <a:rPr lang="ru-RU" sz="2750" b="1" dirty="0">
                <a:solidFill>
                  <a:prstClr val="black"/>
                </a:solidFill>
              </a:rPr>
            </a:br>
            <a:r>
              <a:rPr lang="ru-RU" sz="2750" b="1" dirty="0">
                <a:solidFill>
                  <a:prstClr val="black"/>
                </a:solidFill>
              </a:rPr>
              <a:t/>
            </a:r>
            <a:br>
              <a:rPr lang="ru-RU" sz="2750" b="1" dirty="0">
                <a:solidFill>
                  <a:prstClr val="black"/>
                </a:solidFill>
              </a:rPr>
            </a:br>
            <a:r>
              <a:rPr lang="ru-RU" sz="2750" b="1" dirty="0">
                <a:solidFill>
                  <a:prstClr val="black"/>
                </a:solidFill>
              </a:rPr>
              <a:t/>
            </a:r>
            <a:br>
              <a:rPr lang="ru-RU" sz="2750" b="1" dirty="0">
                <a:solidFill>
                  <a:prstClr val="black"/>
                </a:solidFill>
              </a:rPr>
            </a:br>
            <a:r>
              <a:rPr lang="ru-RU" sz="2750" b="1" dirty="0">
                <a:solidFill>
                  <a:prstClr val="black"/>
                </a:solidFill>
              </a:rPr>
              <a:t/>
            </a:r>
            <a:br>
              <a:rPr lang="ru-RU" sz="2750" b="1" dirty="0">
                <a:solidFill>
                  <a:prstClr val="black"/>
                </a:solidFill>
              </a:rPr>
            </a:br>
            <a:r>
              <a:rPr lang="ru-RU" sz="2750" b="1" dirty="0">
                <a:solidFill>
                  <a:prstClr val="black"/>
                </a:solidFill>
              </a:rPr>
              <a:t/>
            </a:r>
            <a:br>
              <a:rPr lang="ru-RU" sz="2750" b="1" dirty="0">
                <a:solidFill>
                  <a:prstClr val="black"/>
                </a:solidFill>
              </a:rPr>
            </a:br>
            <a:r>
              <a:rPr lang="ru-RU" sz="2750" b="1" dirty="0">
                <a:solidFill>
                  <a:prstClr val="black"/>
                </a:solidFill>
              </a:rPr>
              <a:t/>
            </a:r>
            <a:br>
              <a:rPr lang="ru-RU" sz="2750" b="1" dirty="0">
                <a:solidFill>
                  <a:prstClr val="black"/>
                </a:solidFill>
              </a:rPr>
            </a:br>
            <a:r>
              <a:rPr lang="ru-RU" sz="2750" b="1" dirty="0">
                <a:solidFill>
                  <a:prstClr val="black"/>
                </a:solidFill>
              </a:rPr>
              <a:t/>
            </a:r>
            <a:br>
              <a:rPr lang="ru-RU" sz="2750" b="1" dirty="0">
                <a:solidFill>
                  <a:prstClr val="black"/>
                </a:solidFill>
              </a:rPr>
            </a:br>
            <a:r>
              <a:rPr lang="ru-RU" sz="2750" b="1" dirty="0">
                <a:solidFill>
                  <a:prstClr val="black"/>
                </a:solidFill>
              </a:rPr>
              <a:t/>
            </a:r>
            <a:br>
              <a:rPr lang="ru-RU" sz="2750" b="1" dirty="0">
                <a:solidFill>
                  <a:prstClr val="black"/>
                </a:solidFill>
              </a:rPr>
            </a:br>
            <a:r>
              <a:rPr lang="ru-RU" sz="2750" b="1" dirty="0">
                <a:solidFill>
                  <a:prstClr val="black"/>
                </a:solidFill>
              </a:rPr>
              <a:t>Раздел 8 «Оценка эффективности мероприятий по обеспечению </a:t>
            </a:r>
            <a:r>
              <a:rPr lang="ru-RU" sz="2750" b="1" dirty="0" err="1">
                <a:solidFill>
                  <a:prstClr val="black"/>
                </a:solidFill>
              </a:rPr>
              <a:t>техносферной</a:t>
            </a:r>
            <a:r>
              <a:rPr lang="ru-RU" sz="2750" b="1" dirty="0">
                <a:solidFill>
                  <a:prstClr val="black"/>
                </a:solidFill>
              </a:rPr>
              <a:t> безопасности» </a:t>
            </a:r>
            <a:br>
              <a:rPr lang="ru-RU" sz="2750" b="1" dirty="0">
                <a:solidFill>
                  <a:prstClr val="black"/>
                </a:solidFill>
              </a:rPr>
            </a:br>
            <a:endParaRPr lang="ru-RU" sz="275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7966524"/>
              </p:ext>
            </p:extLst>
          </p:nvPr>
        </p:nvGraphicFramePr>
        <p:xfrm>
          <a:off x="1248326" y="1015554"/>
          <a:ext cx="4750138" cy="55204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5" name="oleObj" r:id="rId3" imgW="0" imgH="0" progId="FoxitReader.Document">
                  <p:embed/>
                </p:oleObj>
              </mc:Choice>
              <mc:Fallback>
                <p:oleObj name="oleObj" r:id="rId3" imgW="0" imgH="0" progId="FoxitReader.Document">
                  <p:embed/>
                  <p:pic>
                    <p:nvPicPr>
                      <p:cNvPr id="1036" name=""/>
                      <p:cNvPicPr/>
                      <p:nvPr/>
                    </p:nvPicPr>
                    <p:blipFill>
                      <a:blip r:embed="rId4"/>
                      <a:stretch/>
                    </p:blipFill>
                    <p:spPr bwMode="auto">
                      <a:xfrm>
                        <a:off x="1248326" y="1015554"/>
                        <a:ext cx="4750138" cy="55204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Заголовок 5"/>
          <p:cNvSpPr>
            <a:spLocks noGrp="1"/>
          </p:cNvSpPr>
          <p:nvPr>
            <p:ph type="title"/>
          </p:nvPr>
        </p:nvSpPr>
        <p:spPr bwMode="auto">
          <a:xfrm>
            <a:off x="569912" y="301766"/>
            <a:ext cx="11377109" cy="1267181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750" b="1" dirty="0">
                <a:solidFill>
                  <a:prstClr val="black"/>
                </a:solidFill>
              </a:rPr>
              <a:t/>
            </a:r>
            <a:br>
              <a:rPr lang="ru-RU" sz="2750" b="1" dirty="0">
                <a:solidFill>
                  <a:prstClr val="black"/>
                </a:solidFill>
              </a:rPr>
            </a:br>
            <a:r>
              <a:rPr lang="ru-RU" sz="2750" b="1" dirty="0">
                <a:solidFill>
                  <a:prstClr val="black"/>
                </a:solidFill>
              </a:rPr>
              <a:t/>
            </a:r>
            <a:br>
              <a:rPr lang="ru-RU" sz="2750" b="1" dirty="0">
                <a:solidFill>
                  <a:prstClr val="black"/>
                </a:solidFill>
              </a:rPr>
            </a:br>
            <a:r>
              <a:rPr lang="ru-RU" sz="2750" b="1" dirty="0">
                <a:solidFill>
                  <a:prstClr val="black"/>
                </a:solidFill>
              </a:rPr>
              <a:t/>
            </a:r>
            <a:br>
              <a:rPr lang="ru-RU" sz="2750" b="1" dirty="0">
                <a:solidFill>
                  <a:prstClr val="black"/>
                </a:solidFill>
              </a:rPr>
            </a:br>
            <a:r>
              <a:rPr lang="ru-RU" sz="2750" b="1" dirty="0">
                <a:solidFill>
                  <a:prstClr val="black"/>
                </a:solidFill>
              </a:rPr>
              <a:t/>
            </a:r>
            <a:br>
              <a:rPr lang="ru-RU" sz="2750" b="1" dirty="0">
                <a:solidFill>
                  <a:prstClr val="black"/>
                </a:solidFill>
              </a:rPr>
            </a:br>
            <a:r>
              <a:rPr lang="ru-RU" sz="2750" b="1" dirty="0">
                <a:solidFill>
                  <a:prstClr val="black"/>
                </a:solidFill>
              </a:rPr>
              <a:t/>
            </a:r>
            <a:br>
              <a:rPr lang="ru-RU" sz="2750" b="1" dirty="0">
                <a:solidFill>
                  <a:prstClr val="black"/>
                </a:solidFill>
              </a:rPr>
            </a:br>
            <a:r>
              <a:rPr lang="ru-RU" sz="2750" b="1" dirty="0">
                <a:solidFill>
                  <a:prstClr val="black"/>
                </a:solidFill>
              </a:rPr>
              <a:t/>
            </a:r>
            <a:br>
              <a:rPr lang="ru-RU" sz="2750" b="1" dirty="0">
                <a:solidFill>
                  <a:prstClr val="black"/>
                </a:solidFill>
              </a:rPr>
            </a:br>
            <a:r>
              <a:rPr lang="ru-RU" sz="2750" b="1" dirty="0">
                <a:solidFill>
                  <a:prstClr val="black"/>
                </a:solidFill>
              </a:rPr>
              <a:t/>
            </a:r>
            <a:br>
              <a:rPr lang="ru-RU" sz="2750" b="1" dirty="0">
                <a:solidFill>
                  <a:prstClr val="black"/>
                </a:solidFill>
              </a:rPr>
            </a:br>
            <a:r>
              <a:rPr lang="ru-RU" sz="2750" b="1" dirty="0">
                <a:solidFill>
                  <a:prstClr val="black"/>
                </a:solidFill>
              </a:rPr>
              <a:t/>
            </a:r>
            <a:br>
              <a:rPr lang="ru-RU" sz="2750" b="1" dirty="0">
                <a:solidFill>
                  <a:prstClr val="black"/>
                </a:solidFill>
              </a:rPr>
            </a:br>
            <a:r>
              <a:rPr lang="ru-RU" sz="2750" b="1" dirty="0">
                <a:solidFill>
                  <a:prstClr val="black"/>
                </a:solidFill>
              </a:rPr>
              <a:t>Раздел 8 «Оценка эффективности мероприятий по обеспечению </a:t>
            </a:r>
            <a:r>
              <a:rPr lang="ru-RU" sz="2750" b="1" dirty="0" err="1">
                <a:solidFill>
                  <a:prstClr val="black"/>
                </a:solidFill>
              </a:rPr>
              <a:t>техносферной</a:t>
            </a:r>
            <a:r>
              <a:rPr lang="ru-RU" sz="2750" b="1" dirty="0">
                <a:solidFill>
                  <a:prstClr val="black"/>
                </a:solidFill>
              </a:rPr>
              <a:t> безопасности» </a:t>
            </a:r>
            <a:br>
              <a:rPr lang="ru-RU" sz="2750" b="1" dirty="0">
                <a:solidFill>
                  <a:prstClr val="black"/>
                </a:solidFill>
              </a:rPr>
            </a:br>
            <a:endParaRPr lang="ru-RU" sz="275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10804" y="6464582"/>
            <a:ext cx="105160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Рисунок 14. Оценка эффективности мероприятий по обеспечению </a:t>
            </a:r>
            <a:r>
              <a:rPr lang="ru-RU" sz="1600" dirty="0" err="1" smtClean="0">
                <a:solidFill>
                  <a:schemeClr val="bg1"/>
                </a:solidFill>
              </a:rPr>
              <a:t>техносферной</a:t>
            </a:r>
            <a:r>
              <a:rPr lang="ru-RU" sz="1600" dirty="0" smtClean="0">
                <a:solidFill>
                  <a:schemeClr val="bg1"/>
                </a:solidFill>
              </a:rPr>
              <a:t> безопасности 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8232" y="1298448"/>
            <a:ext cx="512063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Экономическая эффективность мероприятий по охране </a:t>
            </a:r>
            <a:r>
              <a:rPr lang="ru-RU" dirty="0" smtClean="0">
                <a:solidFill>
                  <a:schemeClr val="bg1"/>
                </a:solidFill>
              </a:rPr>
              <a:t>труда: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pPr lvl="0"/>
            <a:r>
              <a:rPr lang="ru-RU" dirty="0">
                <a:solidFill>
                  <a:schemeClr val="bg1"/>
                </a:solidFill>
              </a:rPr>
              <a:t>Годовая экономия материальных затрат составила 3715 руб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pPr lvl="0"/>
            <a:endParaRPr lang="ru-RU" dirty="0">
              <a:solidFill>
                <a:schemeClr val="bg1"/>
              </a:solidFill>
            </a:endParaRPr>
          </a:p>
          <a:p>
            <a:pPr lvl="0"/>
            <a:r>
              <a:rPr lang="ru-RU" dirty="0">
                <a:solidFill>
                  <a:schemeClr val="bg1"/>
                </a:solidFill>
              </a:rPr>
              <a:t>Общий годовой экономический эффект от мероприятий по улучшению условий труда составил 2709723 руб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pPr lvl="0"/>
            <a:endParaRPr lang="ru-RU" dirty="0">
              <a:solidFill>
                <a:schemeClr val="bg1"/>
              </a:solidFill>
            </a:endParaRPr>
          </a:p>
          <a:p>
            <a:pPr lvl="0"/>
            <a:r>
              <a:rPr lang="ru-RU" dirty="0">
                <a:solidFill>
                  <a:schemeClr val="bg1"/>
                </a:solidFill>
              </a:rPr>
              <a:t>Срок окупаемости затрат на проведение мероприятий составил 6 месяцев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pPr lvl="0"/>
            <a:endParaRPr lang="ru-RU" dirty="0">
              <a:solidFill>
                <a:schemeClr val="bg1"/>
              </a:solidFill>
            </a:endParaRPr>
          </a:p>
          <a:p>
            <a:pPr lvl="0"/>
            <a:r>
              <a:rPr lang="ru-RU" dirty="0">
                <a:solidFill>
                  <a:schemeClr val="bg1"/>
                </a:solidFill>
              </a:rPr>
              <a:t>Коэффициент экономической эффективности затрат равен 2.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2141537" y="872066"/>
            <a:ext cx="8534400" cy="3615267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400">
                <a:solidFill>
                  <a:schemeClr val="bg1"/>
                </a:solidFill>
              </a:rPr>
              <a:t>Спасибо за внимание.</a:t>
            </a:r>
            <a:endParaRPr/>
          </a:p>
          <a:p>
            <a:pPr algn="ctr">
              <a:defRPr/>
            </a:pPr>
            <a:endParaRPr lang="ru-RU" sz="240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ru-RU" sz="2400">
                <a:solidFill>
                  <a:schemeClr val="bg1"/>
                </a:solidFill>
              </a:rPr>
              <a:t>Доклад закончен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/>
        <a:ea typeface="Arial"/>
        <a:cs typeface="Arial"/>
      </a:majorFont>
      <a:minorFont>
        <a:latin typeface="Century Gothic"/>
        <a:ea typeface="Arial"/>
        <a:cs typeface="Arial"/>
      </a:minorFont>
    </a:fontScheme>
    <a:fmtScheme name="Сектор">
      <a:fillStyleLst>
        <a:solidFill>
          <a:schemeClr val="phClr"/>
        </a:solidFill>
        <a:gradFill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hueMod val="94000"/>
              <a:alpha val="60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114</TotalTime>
  <Words>2193</Words>
  <Application>Microsoft Office PowerPoint</Application>
  <DocSecurity>0</DocSecurity>
  <PresentationFormat>Произвольный</PresentationFormat>
  <Paragraphs>185</Paragraphs>
  <Slides>32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4" baseType="lpstr">
      <vt:lpstr>Сектор</vt:lpstr>
      <vt:lpstr>oleObj</vt:lpstr>
      <vt:lpstr>Тольяттинский государственный университет Институт инженерной и экологической безопасности </vt:lpstr>
      <vt:lpstr>Актуальность бакалаврской работы</vt:lpstr>
      <vt:lpstr>цель бакалаврской работы</vt:lpstr>
      <vt:lpstr>Задачи бакалаврской работы</vt:lpstr>
      <vt:lpstr> раздел 1 «характеристика технологического процесса профилактики и ремонта двигателей автомобилей  Камаз -740»</vt:lpstr>
      <vt:lpstr> раздел 1 «характеристика технологического процесса профилактики и ремонта двигателей автомобилей Камаз -740»</vt:lpstr>
      <vt:lpstr>раздел 1 «характеристика технологического процесса профилактики и ремонта двигателей автомобилей Камаз -740»</vt:lpstr>
      <vt:lpstr>   раздел 1 «характеристика технологического процесса профилактики и ремонта двигателей автомобилей Камаз -740» </vt:lpstr>
      <vt:lpstr>раздел 1 «характеристика технологического процесса профилактики и ремонта двигателей автомобилей Камаз -740»</vt:lpstr>
      <vt:lpstr>раздел 2 «Анализ обеспечения безопасности технологического процесса профилактики и ремонта двигателей автомобилей КамАЗ 740»</vt:lpstr>
      <vt:lpstr>раздел 2 «Анализ обеспечения безопасности технологического процесса профилактики и ремонта двигателей автомобилей КамАЗ 740»</vt:lpstr>
      <vt:lpstr>раздел 2 «Анализ обеспечения безопасности технологического процесса профилактики и ремонта двигателей автомобилей КамАЗ 740»</vt:lpstr>
      <vt:lpstr>раздел 3 «Маршрутная карта профилактики и ремонта двигателей автомобилей КамАЗ–740» </vt:lpstr>
      <vt:lpstr>раздел 3 «Маршрутная карта профилактики и ремонта двигателей автомобилей КамАЗ–740» </vt:lpstr>
      <vt:lpstr>раздел 3 «Маршрутная карта профилактики и ремонта двигателей автомобилей КамАЗ–740» </vt:lpstr>
      <vt:lpstr>Презентация PowerPoint</vt:lpstr>
      <vt:lpstr>Презентация PowerPoint</vt:lpstr>
      <vt:lpstr>раздел 4 «Проектирование системы профилактических мероприятий по обеспечению безопасности ремонта двигателей» </vt:lpstr>
      <vt:lpstr>раздел 4 «Проектирование системы профилактических мероприятий по обеспечению безопасности ремонта двигателей» </vt:lpstr>
      <vt:lpstr>раздел 4 «Проектирование системы профилактических мероприятий по обеспечению безопасности ремонта двигателей» </vt:lpstr>
      <vt:lpstr>раздел 4 «Проектирование системы профилактических мероприятий по обеспечению безопасности ремонта двигателей» </vt:lpstr>
      <vt:lpstr>Раздел 5 «Охрана труда»</vt:lpstr>
      <vt:lpstr>Раздел 5 «Охрана труда»</vt:lpstr>
      <vt:lpstr>   Раздел 6 «Охрана окружающей среды и экологическая безопасность» </vt:lpstr>
      <vt:lpstr>   Раздел 6 «Охрана окружающей среды и экологическая безопасность» </vt:lpstr>
      <vt:lpstr>   Раздел 6 «Охрана окружающей среды и экологическая безопасность» </vt:lpstr>
      <vt:lpstr>Раздел 7 «Защита в чрезвычайных и  аварийных ситуациях»  </vt:lpstr>
      <vt:lpstr>   Раздел 7 «Защита в чрезвычайных и  аварийных ситуациях» </vt:lpstr>
      <vt:lpstr>        Раздел 8 «Оценка эффективности мероприятий по обеспечению техносферной безопасности»  </vt:lpstr>
      <vt:lpstr>        Раздел 8 «Оценка эффективности мероприятий по обеспечению техносферной безопасности»  </vt:lpstr>
      <vt:lpstr>        Раздел 8 «Оценка эффективности мероприятий по обеспечению техносферной безопасности»  </vt:lpstr>
      <vt:lpstr>Презентация PowerPoint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Тольяттинский государственный университет Институт инженерной и экологической безопасности</dc:title>
  <dc:creator>User</dc:creator>
  <cp:lastModifiedBy>Артур а</cp:lastModifiedBy>
  <cp:revision>90</cp:revision>
  <dcterms:created xsi:type="dcterms:W3CDTF">2021-04-13T06:36:57Z</dcterms:created>
  <dcterms:modified xsi:type="dcterms:W3CDTF">2023-10-02T19:58:42Z</dcterms:modified>
  <dc:identifier/>
  <dc:language/>
  <cp:version/>
</cp:coreProperties>
</file>