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7" r:id="rId3"/>
    <p:sldId id="257" r:id="rId4"/>
    <p:sldId id="258" r:id="rId5"/>
    <p:sldId id="259" r:id="rId6"/>
    <p:sldId id="268" r:id="rId7"/>
    <p:sldId id="270" r:id="rId8"/>
    <p:sldId id="260" r:id="rId9"/>
    <p:sldId id="262" r:id="rId10"/>
    <p:sldId id="263" r:id="rId11"/>
    <p:sldId id="264" r:id="rId12"/>
    <p:sldId id="266" r:id="rId13"/>
    <p:sldId id="271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5" autoAdjust="0"/>
    <p:restoredTop sz="69217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B41EF-950A-4605-BFBA-4314094B8CC4}" type="datetimeFigureOut">
              <a:rPr lang="ru-RU" smtClean="0"/>
              <a:t>10.11.2019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5D974-5F86-479D-ACA3-59CA8E3081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682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1%88%D0%B8%D0%B1%D0%BA%D0%B8_%D0%BF%D0%B5%D1%80%D0%B2%D0%BE%D0%B3%D0%BE_%D0%B8_%D0%B2%D1%82%D0%BE%D1%80%D0%BE%D0%B3%D0%BE_%D1%80%D0%BE%D0%B4%D0%B0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5D974-5F86-479D-ACA3-59CA8E30815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687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D5D974-5F86-479D-ACA3-59CA8E30815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427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http://bazhenov.me/blog/2012/07/21/classification-performance-evaluation.html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77752-D3D6-44D0-9D73-17DD5EAA71A0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этом рисунке релевантные точки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находятся слева от прямой, а точки, найденные поисковой системой (</a:t>
            </a:r>
            <a:r>
              <a:rPr lang="ru-RU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retr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находятся в овале. Области красного цвета представляют ошибки поисковой системы. Красная область слева — это релевантные точки, не найденные системой (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Ошибки первого и второго рода"/>
              </a:rPr>
              <a:t>пропуск события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красная область справа — найденные, но нерелевантные точки (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Ошибки первого и второго рода"/>
              </a:rPr>
              <a:t>ложная тревога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 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Точность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это пропорция левой зелёной области по отношению к овалу (горизонтальная стрелка).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Полнота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это пропорция левой зелёной области к области слева от прямой (диагональная стрелка).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TP —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истино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-положительное решение;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TN —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истино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-отрицательное решение;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FP — ложно-положительное решение;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FN — ложно-отрицательное решение.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CA84F-5ADF-4956-918A-235A18268E5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Рассмотрим пример. Допустим, у вас есть тестовая выборка в которой 10 сообщений, из них 4 – спам. Обработав все сообщения классификатор пометил 2 сообщения как спам, причем одно действительно является спамом, а второе было помечено в тестовой выборке как нормальное. Мы имеем одно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истино-положительное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решение, три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ложно-отрицательных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одно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ложно-положительное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Тогда для класса “спам” точность классификатора составляет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1/2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(50% положительных решений правильные), а полнота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1/4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(классификатор нашел 25% всех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спам-сообщений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77752-D3D6-44D0-9D73-17DD5EAA71A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http://blog.gramant.ru/2012/06/06/f1-measure/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CA84F-5ADF-4956-918A-235A18268E5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98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16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67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461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61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3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739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67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73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73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97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C1507-161A-42C2-83F9-57FDA260C70F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95811-0CAE-4D81-9E4B-C4EB760440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05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apidminer.com/get-started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Практическое задание</a:t>
            </a:r>
            <a:endParaRPr lang="ru-RU" dirty="0"/>
          </a:p>
        </p:txBody>
      </p:sp>
      <p:pic>
        <p:nvPicPr>
          <p:cNvPr id="4100" name="Picture 4" descr="RapidMi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43064"/>
            <a:ext cx="3895725" cy="139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1)Подготовка данных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12776"/>
            <a:ext cx="4729584" cy="478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65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2)Установка </a:t>
            </a:r>
            <a:r>
              <a:rPr lang="ru-RU" dirty="0" err="1" smtClean="0"/>
              <a:t>RapidMiner</a:t>
            </a:r>
            <a:r>
              <a:rPr lang="ru-RU" dirty="0" smtClean="0"/>
              <a:t>.  Установка компонентов </a:t>
            </a:r>
            <a:r>
              <a:rPr lang="ru-RU" dirty="0" err="1" smtClean="0"/>
              <a:t>textMining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440097"/>
            <a:ext cx="5868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2"/>
              </a:rPr>
              <a:t>https://rapidminer.com/get-started/</a:t>
            </a: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68613"/>
            <a:ext cx="7717356" cy="4918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80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" t="2214" r="3676" b="8438"/>
          <a:stretch/>
        </p:blipFill>
        <p:spPr bwMode="auto">
          <a:xfrm>
            <a:off x="251520" y="1844824"/>
            <a:ext cx="8326581" cy="4696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784976" cy="18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3) </a:t>
            </a:r>
            <a:r>
              <a:rPr lang="ru-RU" dirty="0" smtClean="0"/>
              <a:t>Использование компоненты- </a:t>
            </a:r>
            <a:r>
              <a:rPr lang="ru-RU" dirty="0" err="1" smtClean="0"/>
              <a:t>Process</a:t>
            </a:r>
            <a:r>
              <a:rPr lang="ru-RU" dirty="0" smtClean="0"/>
              <a:t> </a:t>
            </a:r>
            <a:r>
              <a:rPr lang="ru-RU" dirty="0" err="1" smtClean="0"/>
              <a:t>Dociment</a:t>
            </a:r>
            <a:r>
              <a:rPr lang="ru-RU" dirty="0" smtClean="0"/>
              <a:t> </a:t>
            </a:r>
            <a:r>
              <a:rPr lang="ru-RU" dirty="0" err="1" smtClean="0"/>
              <a:t>from</a:t>
            </a:r>
            <a:r>
              <a:rPr lang="ru-RU" dirty="0" smtClean="0"/>
              <a:t> </a:t>
            </a:r>
            <a:r>
              <a:rPr lang="ru-RU" dirty="0" err="1" smtClean="0"/>
              <a:t>files</a:t>
            </a:r>
            <a:r>
              <a:rPr lang="ru-RU" dirty="0" smtClean="0"/>
              <a:t> и различных фильтров (минимум-3). </a:t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560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93"/>
          <a:stretch/>
        </p:blipFill>
        <p:spPr bwMode="auto">
          <a:xfrm>
            <a:off x="251520" y="260648"/>
            <a:ext cx="7077535" cy="625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3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4) </a:t>
            </a:r>
            <a:r>
              <a:rPr lang="ru-RU" dirty="0" smtClean="0"/>
              <a:t>Проведение кластеризации документов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598978" cy="3836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72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601651" cy="5339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30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5) </a:t>
            </a:r>
            <a:r>
              <a:rPr lang="ru-RU" dirty="0" smtClean="0"/>
              <a:t>Численная </a:t>
            </a:r>
            <a:r>
              <a:rPr lang="ru-RU" dirty="0" smtClean="0"/>
              <a:t>оценка качества алгоритма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(точность, полнота, </a:t>
            </a:r>
            <a:r>
              <a:rPr lang="en-US" dirty="0" smtClean="0"/>
              <a:t>F-</a:t>
            </a:r>
            <a:r>
              <a:rPr lang="ru-RU" dirty="0" smtClean="0"/>
              <a:t>мера)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96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060472"/>
          </a:xfrm>
        </p:spPr>
        <p:txBody>
          <a:bodyPr>
            <a:normAutofit/>
          </a:bodyPr>
          <a:lstStyle/>
          <a:p>
            <a:r>
              <a:rPr lang="ru-RU" b="1" dirty="0" smtClean="0"/>
              <a:t>Точность и полнота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4143380"/>
            <a:ext cx="7933588" cy="27146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TP— </a:t>
            </a:r>
            <a:r>
              <a:rPr lang="ru-RU" dirty="0" err="1" smtClean="0"/>
              <a:t>истино-положительное</a:t>
            </a:r>
            <a:r>
              <a:rPr lang="ru-RU" dirty="0" smtClean="0"/>
              <a:t> решение;</a:t>
            </a:r>
          </a:p>
          <a:p>
            <a:pPr marL="0" indent="0">
              <a:buNone/>
            </a:pPr>
            <a:r>
              <a:rPr lang="ru-RU" dirty="0" smtClean="0"/>
              <a:t>TN — </a:t>
            </a:r>
            <a:r>
              <a:rPr lang="ru-RU" dirty="0" err="1" smtClean="0"/>
              <a:t>истино-отрицательное</a:t>
            </a:r>
            <a:r>
              <a:rPr lang="ru-RU" dirty="0" smtClean="0"/>
              <a:t> решение;</a:t>
            </a:r>
          </a:p>
          <a:p>
            <a:pPr marL="0" indent="0">
              <a:buNone/>
            </a:pPr>
            <a:r>
              <a:rPr lang="ru-RU" dirty="0" smtClean="0"/>
              <a:t>FP — </a:t>
            </a:r>
            <a:r>
              <a:rPr lang="ru-RU" dirty="0" err="1" smtClean="0"/>
              <a:t>ложно-положительное</a:t>
            </a:r>
            <a:r>
              <a:rPr lang="ru-RU" dirty="0" smtClean="0"/>
              <a:t> решение;</a:t>
            </a:r>
          </a:p>
          <a:p>
            <a:pPr marL="0" indent="0">
              <a:buNone/>
            </a:pPr>
            <a:r>
              <a:rPr lang="ru-RU" dirty="0" smtClean="0"/>
              <a:t>FN — </a:t>
            </a:r>
            <a:r>
              <a:rPr lang="ru-RU" dirty="0" err="1" smtClean="0"/>
              <a:t>ложно-отрицательное</a:t>
            </a:r>
            <a:r>
              <a:rPr lang="ru-RU" dirty="0" smtClean="0"/>
              <a:t> решение.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858" y="1643050"/>
            <a:ext cx="886114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8940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6251-5AD5-434F-88E7-2EA35BFC49D1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Пример (наглядность)</a:t>
            </a:r>
            <a:br>
              <a:rPr lang="ru-RU" sz="4400" dirty="0" smtClean="0"/>
            </a:b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81906"/>
            <a:ext cx="5500266" cy="547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3563888" y="2924944"/>
            <a:ext cx="216024" cy="43204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987824" y="3356992"/>
            <a:ext cx="216024" cy="14401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87824" y="2924944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TP</a:t>
            </a:r>
            <a:endParaRPr lang="ru-RU" sz="2800" b="1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4860032" y="3356992"/>
            <a:ext cx="72008" cy="28803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4860032" y="4005064"/>
            <a:ext cx="72008" cy="28803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860032" y="3429000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FP</a:t>
            </a:r>
            <a:endParaRPr lang="ru-RU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591780" y="1772816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FN</a:t>
            </a:r>
            <a:endParaRPr lang="ru-RU" sz="2800" b="1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5940152" y="2924944"/>
            <a:ext cx="1656184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43768" y="2000240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Результат метода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7403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060472"/>
          </a:xfrm>
        </p:spPr>
        <p:txBody>
          <a:bodyPr>
            <a:normAutofit/>
          </a:bodyPr>
          <a:lstStyle/>
          <a:p>
            <a:r>
              <a:rPr lang="ru-RU" b="1" dirty="0" smtClean="0"/>
              <a:t>Точность и полнота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1571612"/>
            <a:ext cx="4838733" cy="1143008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3000372"/>
            <a:ext cx="4000530" cy="1143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943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7224" y="0"/>
            <a:ext cx="7498080" cy="1143000"/>
          </a:xfrm>
        </p:spPr>
        <p:txBody>
          <a:bodyPr/>
          <a:lstStyle/>
          <a:p>
            <a:pPr algn="ctr"/>
            <a:r>
              <a:rPr lang="en-US" dirty="0" smtClean="0"/>
              <a:t>F-</a:t>
            </a:r>
            <a:r>
              <a:rPr lang="ru-RU" dirty="0" smtClean="0"/>
              <a:t>мера</a:t>
            </a:r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1071546"/>
            <a:ext cx="4033592" cy="823182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071678"/>
            <a:ext cx="5125791" cy="910781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6251-5AD5-434F-88E7-2EA35BFC49D1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071538" y="3214686"/>
            <a:ext cx="78581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Где </a:t>
            </a:r>
            <a:r>
              <a:rPr lang="ru-RU" sz="2800" dirty="0" err="1" smtClean="0"/>
              <a:t>β </a:t>
            </a:r>
            <a:r>
              <a:rPr lang="ru-RU" sz="2800" dirty="0" smtClean="0"/>
              <a:t>принимает значения в диапазоне </a:t>
            </a:r>
            <a:r>
              <a:rPr lang="en-US" sz="2800" dirty="0" smtClean="0"/>
              <a:t>0 &lt;</a:t>
            </a:r>
            <a:r>
              <a:rPr lang="ru-RU" sz="2800" dirty="0" err="1" smtClean="0"/>
              <a:t>β</a:t>
            </a:r>
            <a:r>
              <a:rPr lang="en-US" sz="2800" dirty="0" smtClean="0"/>
              <a:t> &lt;</a:t>
            </a:r>
            <a:r>
              <a:rPr lang="ru-RU" sz="2800" dirty="0" smtClean="0"/>
              <a:t>1</a:t>
            </a:r>
            <a:r>
              <a:rPr lang="en-US" sz="2800" dirty="0" smtClean="0"/>
              <a:t>, </a:t>
            </a:r>
            <a:r>
              <a:rPr lang="ru-RU" sz="2800" dirty="0" smtClean="0"/>
              <a:t> если Вы хотите отдать </a:t>
            </a:r>
            <a:r>
              <a:rPr lang="ru-RU" sz="2800" dirty="0"/>
              <a:t>приоритет </a:t>
            </a:r>
            <a:r>
              <a:rPr lang="ru-RU" sz="2800" dirty="0" smtClean="0"/>
              <a:t>точности,  </a:t>
            </a:r>
          </a:p>
          <a:p>
            <a:pPr algn="just"/>
            <a:r>
              <a:rPr lang="ru-RU" sz="2800" dirty="0" smtClean="0"/>
              <a:t>а  при  </a:t>
            </a:r>
            <a:r>
              <a:rPr lang="ru-RU" sz="2800" dirty="0" err="1" smtClean="0"/>
              <a:t>β</a:t>
            </a:r>
            <a:r>
              <a:rPr lang="en-US" sz="2800" dirty="0" smtClean="0"/>
              <a:t>&gt; </a:t>
            </a:r>
            <a:r>
              <a:rPr lang="ru-RU" sz="2800" dirty="0" smtClean="0"/>
              <a:t>1 </a:t>
            </a:r>
            <a:r>
              <a:rPr lang="ru-RU" sz="2800" dirty="0"/>
              <a:t>приоритет отдается полноте</a:t>
            </a:r>
            <a:r>
              <a:rPr lang="en-US" sz="2800" dirty="0" smtClean="0"/>
              <a:t>. </a:t>
            </a:r>
            <a:endParaRPr lang="ru-RU" sz="2800" dirty="0" smtClean="0"/>
          </a:p>
          <a:p>
            <a:pPr algn="just"/>
            <a:r>
              <a:rPr lang="ru-RU" sz="2800" dirty="0" smtClean="0"/>
              <a:t>При</a:t>
            </a:r>
            <a:r>
              <a:rPr lang="ru-RU" sz="2800" dirty="0"/>
              <a:t> </a:t>
            </a:r>
            <a:r>
              <a:rPr lang="ru-RU" sz="2800" dirty="0" err="1" smtClean="0"/>
              <a:t>β</a:t>
            </a:r>
            <a:r>
              <a:rPr lang="ru-RU" sz="2800" dirty="0" smtClean="0"/>
              <a:t>=1</a:t>
            </a:r>
            <a:r>
              <a:rPr lang="ru-RU" sz="2800" dirty="0"/>
              <a:t> формула сводится к предыдущей и вы получаете сбалансированную F-меру (также ее называют F</a:t>
            </a:r>
            <a:r>
              <a:rPr lang="ru-RU" sz="2800" baseline="-25000" dirty="0"/>
              <a:t>1</a:t>
            </a:r>
            <a:r>
              <a:rPr lang="ru-RU" sz="2800" dirty="0"/>
              <a:t>)</a:t>
            </a:r>
            <a:endParaRPr lang="en-US" sz="2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2143116"/>
            <a:ext cx="1902321" cy="69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09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0" y="0"/>
            <a:ext cx="148715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7979187" cy="1611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564904"/>
            <a:ext cx="5114850" cy="357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7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</a:t>
            </a:r>
            <a:r>
              <a:rPr lang="ru-RU" dirty="0" smtClean="0"/>
              <a:t>) Анализ полученных результатов (полноценный анализ работы)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76872"/>
            <a:ext cx="8147248" cy="3849291"/>
          </a:xfrm>
        </p:spPr>
        <p:txBody>
          <a:bodyPr/>
          <a:lstStyle/>
          <a:p>
            <a:r>
              <a:rPr lang="ru-RU" dirty="0" smtClean="0"/>
              <a:t>Вывод по работе алгоритмов</a:t>
            </a:r>
          </a:p>
          <a:p>
            <a:r>
              <a:rPr lang="ru-RU" dirty="0" smtClean="0"/>
              <a:t>Обоснование полученных результатов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31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5314</TotalTime>
  <Words>221</Words>
  <Application>Microsoft Office PowerPoint</Application>
  <PresentationFormat>Экран (4:3)</PresentationFormat>
  <Paragraphs>43</Paragraphs>
  <Slides>14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Практическое задание</vt:lpstr>
      <vt:lpstr>1)Подготовка данных</vt:lpstr>
      <vt:lpstr>2)Установка RapidMiner.  Установка компонентов textMining </vt:lpstr>
      <vt:lpstr>3) Использование компоненты- Process Dociment from files и различных фильтров (минимум-3).   </vt:lpstr>
      <vt:lpstr>Презентация PowerPoint</vt:lpstr>
      <vt:lpstr>4) Проведение кластеризации документов </vt:lpstr>
      <vt:lpstr>Презентация PowerPoint</vt:lpstr>
      <vt:lpstr>5) Численная оценка качества алгоритма</vt:lpstr>
      <vt:lpstr>Точность и полнота</vt:lpstr>
      <vt:lpstr>Пример (наглядность) </vt:lpstr>
      <vt:lpstr>Точность и полнота</vt:lpstr>
      <vt:lpstr>F-мера</vt:lpstr>
      <vt:lpstr>Презентация PowerPoint</vt:lpstr>
      <vt:lpstr>6) Анализ полученных результатов (полноценный анализ работы)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8</cp:revision>
  <dcterms:created xsi:type="dcterms:W3CDTF">2019-11-06T15:07:46Z</dcterms:created>
  <dcterms:modified xsi:type="dcterms:W3CDTF">2019-11-10T07:42:21Z</dcterms:modified>
</cp:coreProperties>
</file>